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9" r:id="rId3"/>
    <p:sldId id="260" r:id="rId4"/>
    <p:sldId id="266" r:id="rId5"/>
    <p:sldId id="267" r:id="rId6"/>
    <p:sldId id="293" r:id="rId7"/>
    <p:sldId id="294" r:id="rId8"/>
    <p:sldId id="295" r:id="rId9"/>
    <p:sldId id="296" r:id="rId10"/>
    <p:sldId id="297" r:id="rId11"/>
    <p:sldId id="290" r:id="rId12"/>
    <p:sldId id="291" r:id="rId13"/>
    <p:sldId id="292" r:id="rId14"/>
    <p:sldId id="314" r:id="rId15"/>
    <p:sldId id="315" r:id="rId16"/>
    <p:sldId id="316" r:id="rId17"/>
    <p:sldId id="317" r:id="rId18"/>
    <p:sldId id="302" r:id="rId19"/>
    <p:sldId id="304" r:id="rId20"/>
    <p:sldId id="325" r:id="rId21"/>
    <p:sldId id="327" r:id="rId22"/>
    <p:sldId id="330" r:id="rId23"/>
    <p:sldId id="331" r:id="rId24"/>
    <p:sldId id="329" r:id="rId25"/>
    <p:sldId id="332" r:id="rId26"/>
    <p:sldId id="333" r:id="rId27"/>
    <p:sldId id="305" r:id="rId28"/>
    <p:sldId id="321" r:id="rId29"/>
    <p:sldId id="320" r:id="rId30"/>
    <p:sldId id="319" r:id="rId31"/>
    <p:sldId id="322" r:id="rId32"/>
    <p:sldId id="323" r:id="rId33"/>
    <p:sldId id="318" r:id="rId34"/>
    <p:sldId id="288" r:id="rId35"/>
    <p:sldId id="313" r:id="rId36"/>
    <p:sldId id="310" r:id="rId37"/>
    <p:sldId id="312" r:id="rId38"/>
    <p:sldId id="26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9" autoAdjust="0"/>
    <p:restoredTop sz="94660"/>
  </p:normalViewPr>
  <p:slideViewPr>
    <p:cSldViewPr snapToGrid="0" showGuides="1">
      <p:cViewPr varScale="1">
        <p:scale>
          <a:sx n="116" d="100"/>
          <a:sy n="116" d="100"/>
        </p:scale>
        <p:origin x="2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DBD31-4E3E-4DDC-A22C-7770D37AE4BD}" type="datetimeFigureOut">
              <a:rPr lang="en-CA" smtClean="0"/>
              <a:t>2021-04-08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AF1B3-9838-4541-9736-C8D6EC6831F5}" type="slidenum">
              <a:rPr lang="en-CA" smtClean="0"/>
              <a:t>‹#›</a:t>
            </a:fld>
            <a:endParaRPr lang="en-CA"/>
          </a:p>
        </p:txBody>
      </p:sp>
    </p:spTree>
    <p:extLst>
      <p:ext uri="{BB962C8B-B14F-4D97-AF65-F5344CB8AC3E}">
        <p14:creationId xmlns:p14="http://schemas.microsoft.com/office/powerpoint/2010/main" val="188162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Travis</a:t>
            </a:r>
          </a:p>
          <a:p>
            <a:endParaRPr lang="en-US" dirty="0" smtClean="0"/>
          </a:p>
          <a:p>
            <a:r>
              <a:rPr lang="en-US" dirty="0" smtClean="0"/>
              <a:t>Accommodating – one course a year or complete an entire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Flexible - Fit</a:t>
            </a:r>
            <a:r>
              <a:rPr lang="en-US" baseline="0" dirty="0" smtClean="0"/>
              <a:t> your schedule and budget (part-time); online, face to face, blended; 1-5 days</a:t>
            </a:r>
          </a:p>
          <a:p>
            <a:r>
              <a:rPr lang="en-US" dirty="0" smtClean="0"/>
              <a:t>Continuous intake – not just sept start – popular courses offered each month</a:t>
            </a:r>
          </a:p>
          <a:p>
            <a:endParaRPr lang="en-US" baseline="0" dirty="0" smtClean="0"/>
          </a:p>
          <a:p>
            <a:r>
              <a:rPr lang="en-US" baseline="0" dirty="0" smtClean="0"/>
              <a:t>Good value - </a:t>
            </a:r>
            <a:r>
              <a:rPr lang="en-CA" sz="1200" kern="1200" dirty="0" smtClean="0">
                <a:solidFill>
                  <a:schemeClr val="tx1"/>
                </a:solidFill>
                <a:effectLst/>
                <a:latin typeface="+mn-lt"/>
                <a:ea typeface="+mn-ea"/>
                <a:cs typeface="+mn-cs"/>
              </a:rPr>
              <a:t>For price per credential and credit we are in the middle of the pack – equal to the average price of all the institutions and organizations we researched.</a:t>
            </a:r>
          </a:p>
          <a:p>
            <a:r>
              <a:rPr lang="en-CA" sz="1200" kern="1200" dirty="0" smtClean="0">
                <a:solidFill>
                  <a:schemeClr val="tx1"/>
                </a:solidFill>
                <a:effectLst/>
                <a:latin typeface="+mn-lt"/>
                <a:ea typeface="+mn-ea"/>
                <a:cs typeface="+mn-cs"/>
              </a:rPr>
              <a:t>Where we see the great value of JIBC courses is when we look at the cost per training hour. We are lower than the average cost per hour and that means that students who choose JIBC get better value for their money and more face to face training for the money compared to most other post secondary institutions and organizations.</a:t>
            </a:r>
          </a:p>
          <a:p>
            <a:endParaRPr lang="en-US" dirty="0" smtClean="0"/>
          </a:p>
          <a:p>
            <a:r>
              <a:rPr lang="en-US" dirty="0" smtClean="0"/>
              <a:t>Professional development</a:t>
            </a:r>
          </a:p>
          <a:p>
            <a:r>
              <a:rPr lang="en-US" dirty="0" smtClean="0"/>
              <a:t>Adult learning</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80F2E19A-1840-498A-A090-6B4CBEB690BF}" type="slidenum">
              <a:rPr lang="en-CA" smtClean="0"/>
              <a:t>29</a:t>
            </a:fld>
            <a:endParaRPr lang="en-CA"/>
          </a:p>
        </p:txBody>
      </p:sp>
    </p:spTree>
    <p:extLst>
      <p:ext uri="{BB962C8B-B14F-4D97-AF65-F5344CB8AC3E}">
        <p14:creationId xmlns:p14="http://schemas.microsoft.com/office/powerpoint/2010/main" val="201816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Travis</a:t>
            </a:r>
            <a:endParaRPr lang="en-CA" b="1" dirty="0" smtClean="0">
              <a:solidFill>
                <a:srgbClr val="FF0000"/>
              </a:solidFill>
            </a:endParaRPr>
          </a:p>
          <a:p>
            <a:pPr lvl="1"/>
            <a:endParaRPr lang="en-US" dirty="0"/>
          </a:p>
        </p:txBody>
      </p:sp>
      <p:sp>
        <p:nvSpPr>
          <p:cNvPr id="4" name="Slide Number Placeholder 3"/>
          <p:cNvSpPr>
            <a:spLocks noGrp="1"/>
          </p:cNvSpPr>
          <p:nvPr>
            <p:ph type="sldNum" sz="quarter" idx="10"/>
          </p:nvPr>
        </p:nvSpPr>
        <p:spPr/>
        <p:txBody>
          <a:bodyPr/>
          <a:lstStyle/>
          <a:p>
            <a:fld id="{80F2E19A-1840-498A-A090-6B4CBEB690BF}" type="slidenum">
              <a:rPr lang="en-CA" smtClean="0"/>
              <a:t>30</a:t>
            </a:fld>
            <a:endParaRPr lang="en-CA"/>
          </a:p>
        </p:txBody>
      </p:sp>
    </p:spTree>
    <p:extLst>
      <p:ext uri="{BB962C8B-B14F-4D97-AF65-F5344CB8AC3E}">
        <p14:creationId xmlns:p14="http://schemas.microsoft.com/office/powerpoint/2010/main" val="189013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Sarah</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baseline="0" dirty="0" err="1" smtClean="0"/>
              <a:t>Assoc</a:t>
            </a:r>
            <a:r>
              <a:rPr lang="en-US" strike="sngStrike" baseline="0" dirty="0" smtClean="0"/>
              <a:t> Cert Training and facilitation: $3.8 K (5 courses) new program designed for people who train or facilitate either in formal situations in their workplace or informally – one on one coaching and training – or who are interested in doing more of this type of work moving forward. And for those who want to step up into a leadership role and facilitate meetings in your place of work or community</a:t>
            </a:r>
          </a:p>
          <a:p>
            <a:endParaRPr lang="en-US" dirty="0" smtClean="0"/>
          </a:p>
          <a:p>
            <a:r>
              <a:rPr lang="en-US" dirty="0" smtClean="0"/>
              <a:t>Associate Cert Lead &amp; CR:</a:t>
            </a:r>
            <a:r>
              <a:rPr lang="en-US" baseline="0" dirty="0" smtClean="0"/>
              <a:t> $3K (4 courses) this pulls together both con res and leadership courses; the basis of this certificate is the foundation courses in both areas so it can be a good place to start. It will ladder into certificates in both leadership and conflict resolution</a:t>
            </a:r>
          </a:p>
          <a:p>
            <a:endParaRPr lang="en-US" baseline="0" dirty="0" smtClean="0"/>
          </a:p>
          <a:p>
            <a:r>
              <a:rPr lang="en-US" baseline="0" dirty="0" smtClean="0"/>
              <a:t>CAL: $4.8K (7 courses) both seasoned and emerging leaders; begin the process with yourself – who you are as a leader and how that impacts those around you; strengths, challenges, how to build on those skills; then you work you way out – how you lead in relationships – look at concepts around team building and situational leadership; enhance your skills around coaching conversations; continue to move outward and look at how you can have influence in your organization from whatever position – and along the way you learn techniques to encourage creativity and innovative thinking within your team. </a:t>
            </a:r>
            <a:endParaRPr lang="en-US" dirty="0"/>
          </a:p>
        </p:txBody>
      </p:sp>
      <p:sp>
        <p:nvSpPr>
          <p:cNvPr id="4" name="Slide Number Placeholder 3"/>
          <p:cNvSpPr>
            <a:spLocks noGrp="1"/>
          </p:cNvSpPr>
          <p:nvPr>
            <p:ph type="sldNum" sz="quarter" idx="10"/>
          </p:nvPr>
        </p:nvSpPr>
        <p:spPr/>
        <p:txBody>
          <a:bodyPr/>
          <a:lstStyle/>
          <a:p>
            <a:fld id="{80F2E19A-1840-498A-A090-6B4CBEB690BF}" type="slidenum">
              <a:rPr lang="en-CA" smtClean="0"/>
              <a:t>33</a:t>
            </a:fld>
            <a:endParaRPr lang="en-CA"/>
          </a:p>
        </p:txBody>
      </p:sp>
    </p:spTree>
    <p:extLst>
      <p:ext uri="{BB962C8B-B14F-4D97-AF65-F5344CB8AC3E}">
        <p14:creationId xmlns:p14="http://schemas.microsoft.com/office/powerpoint/2010/main" val="2574845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Title 1"/>
          <p:cNvSpPr>
            <a:spLocks noGrp="1"/>
          </p:cNvSpPr>
          <p:nvPr>
            <p:ph type="ctrTitle" hasCustomPrompt="1"/>
          </p:nvPr>
        </p:nvSpPr>
        <p:spPr>
          <a:xfrm>
            <a:off x="3740888" y="3581401"/>
            <a:ext cx="7917712" cy="1143000"/>
          </a:xfrm>
          <a:prstGeom prst="rect">
            <a:avLst/>
          </a:prstGeom>
        </p:spPr>
        <p:txBody>
          <a:bodyPr>
            <a:normAutofit/>
          </a:bodyPr>
          <a:lstStyle>
            <a:lvl1pPr algn="l">
              <a:defRPr sz="4000">
                <a:solidFill>
                  <a:srgbClr val="004389"/>
                </a:solidFill>
                <a:latin typeface="Myriad Pro" panose="020B0503030403020204" pitchFamily="34" charset="0"/>
              </a:defRPr>
            </a:lvl1pPr>
          </a:lstStyle>
          <a:p>
            <a:r>
              <a:rPr lang="en-US" dirty="0" smtClean="0"/>
              <a:t>PRESENTATION TITLE</a:t>
            </a:r>
            <a:br>
              <a:rPr lang="en-US" dirty="0" smtClean="0"/>
            </a:br>
            <a:r>
              <a:rPr lang="en-US" dirty="0" smtClean="0"/>
              <a:t>2 LINES MAX.</a:t>
            </a:r>
            <a:endParaRPr lang="en-US" dirty="0"/>
          </a:p>
        </p:txBody>
      </p:sp>
      <p:sp>
        <p:nvSpPr>
          <p:cNvPr id="9" name="Subtitle 2"/>
          <p:cNvSpPr>
            <a:spLocks noGrp="1"/>
          </p:cNvSpPr>
          <p:nvPr>
            <p:ph type="subTitle" idx="1" hasCustomPrompt="1"/>
          </p:nvPr>
        </p:nvSpPr>
        <p:spPr>
          <a:xfrm>
            <a:off x="3733800" y="5029200"/>
            <a:ext cx="7924800" cy="990600"/>
          </a:xfrm>
          <a:prstGeom prst="rect">
            <a:avLst/>
          </a:prstGeom>
        </p:spPr>
        <p:txBody>
          <a:bodyPr>
            <a:normAutofit/>
          </a:bodyPr>
          <a:lstStyle>
            <a:lvl1pPr marL="0" indent="0" algn="l">
              <a:buNone/>
              <a:defRPr sz="2400">
                <a:solidFill>
                  <a:srgbClr val="004389"/>
                </a:solidFill>
                <a:latin typeface="Myriad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OF THE PRESENTER</a:t>
            </a:r>
          </a:p>
          <a:p>
            <a:r>
              <a:rPr lang="en-US" dirty="0" smtClean="0"/>
              <a:t>DATE</a:t>
            </a:r>
            <a:endParaRPr lang="en-US" dirty="0"/>
          </a:p>
        </p:txBody>
      </p:sp>
    </p:spTree>
    <p:extLst>
      <p:ext uri="{BB962C8B-B14F-4D97-AF65-F5344CB8AC3E}">
        <p14:creationId xmlns:p14="http://schemas.microsoft.com/office/powerpoint/2010/main" val="246475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JIBC logo Slide Vers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13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629" y="1251284"/>
            <a:ext cx="11619571" cy="468750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Rectangle 5"/>
          <p:cNvSpPr/>
          <p:nvPr userDrawn="1"/>
        </p:nvSpPr>
        <p:spPr>
          <a:xfrm>
            <a:off x="0" y="228600"/>
            <a:ext cx="3657600" cy="228600"/>
          </a:xfrm>
          <a:prstGeom prst="rect">
            <a:avLst/>
          </a:prstGeom>
          <a:solidFill>
            <a:srgbClr val="004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29" y="6087980"/>
            <a:ext cx="1676400" cy="705852"/>
          </a:xfrm>
          <a:prstGeom prst="rect">
            <a:avLst/>
          </a:prstGeom>
        </p:spPr>
      </p:pic>
      <p:sp>
        <p:nvSpPr>
          <p:cNvPr id="11" name="Title 1"/>
          <p:cNvSpPr>
            <a:spLocks noGrp="1"/>
          </p:cNvSpPr>
          <p:nvPr>
            <p:ph type="title" hasCustomPrompt="1"/>
          </p:nvPr>
        </p:nvSpPr>
        <p:spPr>
          <a:xfrm>
            <a:off x="3759200" y="76200"/>
            <a:ext cx="8128000" cy="1143000"/>
          </a:xfrm>
          <a:prstGeom prst="rect">
            <a:avLst/>
          </a:prstGeom>
        </p:spPr>
        <p:txBody>
          <a:bodyPr>
            <a:noAutofit/>
          </a:bodyPr>
          <a:lstStyle>
            <a:lvl1pPr algn="l">
              <a:defRPr lang="en-US" sz="3600" cap="all" baseline="0" dirty="0">
                <a:solidFill>
                  <a:srgbClr val="004389"/>
                </a:solidFill>
                <a:latin typeface="Myriad Pro" panose="020B0503030403020204" pitchFamily="34" charset="0"/>
              </a:defRPr>
            </a:lvl1pPr>
          </a:lstStyle>
          <a:p>
            <a:r>
              <a:rPr lang="en-US" dirty="0" smtClean="0"/>
              <a:t>Click to add sub-title</a:t>
            </a:r>
            <a:br>
              <a:rPr lang="en-US" dirty="0" smtClean="0"/>
            </a:br>
            <a:r>
              <a:rPr lang="en-US" dirty="0" smtClean="0"/>
              <a:t>2 lines max.</a:t>
            </a:r>
            <a:endParaRPr lang="en-US" dirty="0"/>
          </a:p>
        </p:txBody>
      </p:sp>
      <p:sp>
        <p:nvSpPr>
          <p:cNvPr id="13" name="Slide Number Placeholder 5"/>
          <p:cNvSpPr txBox="1">
            <a:spLocks/>
          </p:cNvSpPr>
          <p:nvPr userDrawn="1"/>
        </p:nvSpPr>
        <p:spPr>
          <a:xfrm>
            <a:off x="9584267" y="6310596"/>
            <a:ext cx="2302933"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          </a:t>
            </a:r>
            <a:fld id="{D0E89B02-F51B-460B-A78B-FE9DFDD1E281}" type="slidenum">
              <a:rPr lang="en-US" sz="1200" smtClean="0"/>
              <a:pPr algn="r"/>
              <a:t>‹#›</a:t>
            </a:fld>
            <a:endParaRPr lang="en-US" sz="1200" dirty="0"/>
          </a:p>
        </p:txBody>
      </p:sp>
      <p:sp>
        <p:nvSpPr>
          <p:cNvPr id="14" name="Footer Placeholder 4"/>
          <p:cNvSpPr txBox="1">
            <a:spLocks/>
          </p:cNvSpPr>
          <p:nvPr userDrawn="1"/>
        </p:nvSpPr>
        <p:spPr>
          <a:xfrm>
            <a:off x="6104462" y="6310597"/>
            <a:ext cx="734487"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JIBC.ca</a:t>
            </a:r>
            <a:endParaRPr lang="en-US" sz="1200" dirty="0"/>
          </a:p>
        </p:txBody>
      </p:sp>
    </p:spTree>
    <p:extLst>
      <p:ext uri="{BB962C8B-B14F-4D97-AF65-F5344CB8AC3E}">
        <p14:creationId xmlns:p14="http://schemas.microsoft.com/office/powerpoint/2010/main" val="4007187344"/>
      </p:ext>
    </p:extLst>
  </p:cSld>
  <p:clrMapOvr>
    <a:masterClrMapping/>
  </p:clrMapOvr>
  <p:extLst mod="1">
    <p:ext uri="{DCECCB84-F9BA-43D5-87BE-67443E8EF086}">
      <p15:sldGuideLst xmlns:p15="http://schemas.microsoft.com/office/powerpoint/2012/main">
        <p15:guide id="1" orient="horz" pos="79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630" y="1251285"/>
            <a:ext cx="5660559" cy="470675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6172200" y="1251285"/>
            <a:ext cx="5715000" cy="470675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12" name="Rectangle 11"/>
          <p:cNvSpPr/>
          <p:nvPr userDrawn="1"/>
        </p:nvSpPr>
        <p:spPr>
          <a:xfrm>
            <a:off x="0" y="228600"/>
            <a:ext cx="3657600" cy="228600"/>
          </a:xfrm>
          <a:prstGeom prst="rect">
            <a:avLst/>
          </a:prstGeom>
          <a:solidFill>
            <a:srgbClr val="004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29" y="6087980"/>
            <a:ext cx="1676400" cy="705852"/>
          </a:xfrm>
          <a:prstGeom prst="rect">
            <a:avLst/>
          </a:prstGeom>
        </p:spPr>
      </p:pic>
      <p:sp>
        <p:nvSpPr>
          <p:cNvPr id="15" name="Title 1"/>
          <p:cNvSpPr>
            <a:spLocks noGrp="1"/>
          </p:cNvSpPr>
          <p:nvPr>
            <p:ph type="title" hasCustomPrompt="1"/>
          </p:nvPr>
        </p:nvSpPr>
        <p:spPr>
          <a:xfrm>
            <a:off x="3759200" y="76200"/>
            <a:ext cx="8128000" cy="1143000"/>
          </a:xfrm>
          <a:prstGeom prst="rect">
            <a:avLst/>
          </a:prstGeom>
        </p:spPr>
        <p:txBody>
          <a:bodyPr>
            <a:noAutofit/>
          </a:bodyPr>
          <a:lstStyle>
            <a:lvl1pPr algn="l">
              <a:defRPr lang="en-US" sz="3600" cap="all" baseline="0" dirty="0">
                <a:solidFill>
                  <a:srgbClr val="004389"/>
                </a:solidFill>
                <a:latin typeface="Myriad Pro" panose="020B0503030403020204" pitchFamily="34" charset="0"/>
              </a:defRPr>
            </a:lvl1pPr>
          </a:lstStyle>
          <a:p>
            <a:r>
              <a:rPr lang="en-US" dirty="0" smtClean="0"/>
              <a:t>Click to add sub-title</a:t>
            </a:r>
            <a:br>
              <a:rPr lang="en-US" dirty="0" smtClean="0"/>
            </a:br>
            <a:r>
              <a:rPr lang="en-US" dirty="0" smtClean="0"/>
              <a:t>2 lines max.</a:t>
            </a:r>
            <a:endParaRPr lang="en-US" dirty="0"/>
          </a:p>
        </p:txBody>
      </p:sp>
      <p:sp>
        <p:nvSpPr>
          <p:cNvPr id="11" name="Slide Number Placeholder 5"/>
          <p:cNvSpPr txBox="1">
            <a:spLocks/>
          </p:cNvSpPr>
          <p:nvPr userDrawn="1"/>
        </p:nvSpPr>
        <p:spPr>
          <a:xfrm>
            <a:off x="9584267" y="6310596"/>
            <a:ext cx="2302933"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          </a:t>
            </a:r>
            <a:fld id="{D0E89B02-F51B-460B-A78B-FE9DFDD1E281}" type="slidenum">
              <a:rPr lang="en-US" sz="1200" smtClean="0"/>
              <a:pPr algn="r"/>
              <a:t>‹#›</a:t>
            </a:fld>
            <a:endParaRPr lang="en-US" sz="1200" dirty="0"/>
          </a:p>
        </p:txBody>
      </p:sp>
      <p:sp>
        <p:nvSpPr>
          <p:cNvPr id="13" name="Footer Placeholder 4"/>
          <p:cNvSpPr txBox="1">
            <a:spLocks/>
          </p:cNvSpPr>
          <p:nvPr userDrawn="1"/>
        </p:nvSpPr>
        <p:spPr>
          <a:xfrm>
            <a:off x="6104462" y="6310597"/>
            <a:ext cx="734487"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JIBC.ca</a:t>
            </a:r>
            <a:endParaRPr lang="en-US" sz="1200" dirty="0"/>
          </a:p>
        </p:txBody>
      </p:sp>
    </p:spTree>
    <p:extLst>
      <p:ext uri="{BB962C8B-B14F-4D97-AF65-F5344CB8AC3E}">
        <p14:creationId xmlns:p14="http://schemas.microsoft.com/office/powerpoint/2010/main" val="299664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Two Columns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7630" y="1238310"/>
            <a:ext cx="565028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67630" y="2085368"/>
            <a:ext cx="5650285" cy="379637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6172200" y="1238310"/>
            <a:ext cx="5715000" cy="84705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104478"/>
            <a:ext cx="5715000" cy="377726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Rectangle 13"/>
          <p:cNvSpPr/>
          <p:nvPr userDrawn="1"/>
        </p:nvSpPr>
        <p:spPr>
          <a:xfrm>
            <a:off x="0" y="228600"/>
            <a:ext cx="3657600" cy="228600"/>
          </a:xfrm>
          <a:prstGeom prst="rect">
            <a:avLst/>
          </a:prstGeom>
          <a:solidFill>
            <a:srgbClr val="004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29" y="6087980"/>
            <a:ext cx="1676400" cy="705852"/>
          </a:xfrm>
          <a:prstGeom prst="rect">
            <a:avLst/>
          </a:prstGeom>
        </p:spPr>
      </p:pic>
      <p:sp>
        <p:nvSpPr>
          <p:cNvPr id="16" name="Title 1"/>
          <p:cNvSpPr>
            <a:spLocks noGrp="1"/>
          </p:cNvSpPr>
          <p:nvPr>
            <p:ph type="title" hasCustomPrompt="1"/>
          </p:nvPr>
        </p:nvSpPr>
        <p:spPr>
          <a:xfrm>
            <a:off x="3759200" y="76200"/>
            <a:ext cx="8128000" cy="1143000"/>
          </a:xfrm>
          <a:prstGeom prst="rect">
            <a:avLst/>
          </a:prstGeom>
        </p:spPr>
        <p:txBody>
          <a:bodyPr>
            <a:noAutofit/>
          </a:bodyPr>
          <a:lstStyle>
            <a:lvl1pPr algn="l">
              <a:defRPr lang="en-US" sz="3600" cap="all" baseline="0" dirty="0">
                <a:solidFill>
                  <a:srgbClr val="004389"/>
                </a:solidFill>
                <a:latin typeface="Myriad Pro" panose="020B0503030403020204" pitchFamily="34" charset="0"/>
              </a:defRPr>
            </a:lvl1pPr>
          </a:lstStyle>
          <a:p>
            <a:r>
              <a:rPr lang="en-US" dirty="0" smtClean="0"/>
              <a:t>Click to add sub-title</a:t>
            </a:r>
            <a:br>
              <a:rPr lang="en-US" dirty="0" smtClean="0"/>
            </a:br>
            <a:r>
              <a:rPr lang="en-US" dirty="0" smtClean="0"/>
              <a:t>2 lines max.</a:t>
            </a:r>
            <a:endParaRPr lang="en-US" dirty="0"/>
          </a:p>
        </p:txBody>
      </p:sp>
      <p:sp>
        <p:nvSpPr>
          <p:cNvPr id="13" name="Slide Number Placeholder 5"/>
          <p:cNvSpPr txBox="1">
            <a:spLocks/>
          </p:cNvSpPr>
          <p:nvPr userDrawn="1"/>
        </p:nvSpPr>
        <p:spPr>
          <a:xfrm>
            <a:off x="9584267" y="6310596"/>
            <a:ext cx="2302933"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          </a:t>
            </a:r>
            <a:fld id="{D0E89B02-F51B-460B-A78B-FE9DFDD1E281}" type="slidenum">
              <a:rPr lang="en-US" sz="1200" smtClean="0"/>
              <a:pPr algn="r"/>
              <a:t>‹#›</a:t>
            </a:fld>
            <a:endParaRPr lang="en-US" sz="1200" dirty="0"/>
          </a:p>
        </p:txBody>
      </p:sp>
      <p:sp>
        <p:nvSpPr>
          <p:cNvPr id="17" name="Footer Placeholder 4"/>
          <p:cNvSpPr txBox="1">
            <a:spLocks/>
          </p:cNvSpPr>
          <p:nvPr userDrawn="1"/>
        </p:nvSpPr>
        <p:spPr>
          <a:xfrm>
            <a:off x="6104462" y="6310597"/>
            <a:ext cx="734487"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JIBC.ca</a:t>
            </a:r>
            <a:endParaRPr lang="en-US" sz="1200" dirty="0"/>
          </a:p>
        </p:txBody>
      </p:sp>
    </p:spTree>
    <p:extLst>
      <p:ext uri="{BB962C8B-B14F-4D97-AF65-F5344CB8AC3E}">
        <p14:creationId xmlns:p14="http://schemas.microsoft.com/office/powerpoint/2010/main" val="617468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30" y="1251284"/>
            <a:ext cx="4684514" cy="1094876"/>
          </a:xfrm>
          <a:prstGeom prst="rect">
            <a:avLst/>
          </a:prstGeom>
        </p:spPr>
        <p:txBody>
          <a:bodyPr anchor="b"/>
          <a:lstStyle>
            <a:lvl1pPr>
              <a:defRPr sz="3200">
                <a:solidFill>
                  <a:srgbClr val="004389"/>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5183188" y="1251284"/>
            <a:ext cx="6704012" cy="468750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Text Placeholder 3"/>
          <p:cNvSpPr>
            <a:spLocks noGrp="1"/>
          </p:cNvSpPr>
          <p:nvPr>
            <p:ph type="body" sz="half" idx="2"/>
          </p:nvPr>
        </p:nvSpPr>
        <p:spPr>
          <a:xfrm>
            <a:off x="267630" y="2346160"/>
            <a:ext cx="4684514" cy="35926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2" name="Rectangle 11"/>
          <p:cNvSpPr/>
          <p:nvPr userDrawn="1"/>
        </p:nvSpPr>
        <p:spPr>
          <a:xfrm>
            <a:off x="0" y="228600"/>
            <a:ext cx="3657600" cy="228600"/>
          </a:xfrm>
          <a:prstGeom prst="rect">
            <a:avLst/>
          </a:prstGeom>
          <a:solidFill>
            <a:srgbClr val="004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29" y="6087980"/>
            <a:ext cx="1676400" cy="705852"/>
          </a:xfrm>
          <a:prstGeom prst="rect">
            <a:avLst/>
          </a:prstGeom>
        </p:spPr>
      </p:pic>
      <p:sp>
        <p:nvSpPr>
          <p:cNvPr id="14" name="Title 1"/>
          <p:cNvSpPr txBox="1">
            <a:spLocks/>
          </p:cNvSpPr>
          <p:nvPr userDrawn="1"/>
        </p:nvSpPr>
        <p:spPr>
          <a:xfrm>
            <a:off x="3759200" y="76200"/>
            <a:ext cx="8128000" cy="1143000"/>
          </a:xfrm>
          <a:prstGeom prst="rect">
            <a:avLst/>
          </a:prstGeom>
        </p:spPr>
        <p:txBody>
          <a:bodyPr>
            <a:noAutofit/>
          </a:bodyPr>
          <a:lstStyle>
            <a:lvl1pPr algn="l" defTabSz="914400" rtl="0" eaLnBrk="1" latinLnBrk="0" hangingPunct="1">
              <a:lnSpc>
                <a:spcPct val="90000"/>
              </a:lnSpc>
              <a:spcBef>
                <a:spcPct val="0"/>
              </a:spcBef>
              <a:buNone/>
              <a:defRPr lang="en-US" sz="3600" kern="1200" cap="all" baseline="0" dirty="0">
                <a:solidFill>
                  <a:srgbClr val="004389"/>
                </a:solidFill>
                <a:latin typeface="Myriad Pro" panose="020B0503030403020204" pitchFamily="34" charset="0"/>
                <a:ea typeface="+mj-ea"/>
                <a:cs typeface="+mj-cs"/>
              </a:defRPr>
            </a:lvl1pPr>
          </a:lstStyle>
          <a:p>
            <a:r>
              <a:rPr lang="en-US" smtClean="0"/>
              <a:t>Click to add sub-title</a:t>
            </a:r>
            <a:br>
              <a:rPr lang="en-US" smtClean="0"/>
            </a:br>
            <a:r>
              <a:rPr lang="en-US" smtClean="0"/>
              <a:t>2 lines max.</a:t>
            </a:r>
            <a:endParaRPr lang="en-US"/>
          </a:p>
        </p:txBody>
      </p:sp>
      <p:sp>
        <p:nvSpPr>
          <p:cNvPr id="15" name="Slide Number Placeholder 5"/>
          <p:cNvSpPr txBox="1">
            <a:spLocks/>
          </p:cNvSpPr>
          <p:nvPr userDrawn="1"/>
        </p:nvSpPr>
        <p:spPr>
          <a:xfrm>
            <a:off x="9584267" y="6310596"/>
            <a:ext cx="2302933"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          </a:t>
            </a:r>
            <a:fld id="{D0E89B02-F51B-460B-A78B-FE9DFDD1E281}" type="slidenum">
              <a:rPr lang="en-US" sz="1200" smtClean="0"/>
              <a:pPr algn="r"/>
              <a:t>‹#›</a:t>
            </a:fld>
            <a:endParaRPr lang="en-US" sz="1200" dirty="0"/>
          </a:p>
        </p:txBody>
      </p:sp>
      <p:sp>
        <p:nvSpPr>
          <p:cNvPr id="16" name="Footer Placeholder 4"/>
          <p:cNvSpPr txBox="1">
            <a:spLocks/>
          </p:cNvSpPr>
          <p:nvPr userDrawn="1"/>
        </p:nvSpPr>
        <p:spPr>
          <a:xfrm>
            <a:off x="6104462" y="6310597"/>
            <a:ext cx="734487"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JIBC.ca</a:t>
            </a:r>
            <a:endParaRPr lang="en-US" sz="1200" dirty="0"/>
          </a:p>
        </p:txBody>
      </p:sp>
    </p:spTree>
    <p:extLst>
      <p:ext uri="{BB962C8B-B14F-4D97-AF65-F5344CB8AC3E}">
        <p14:creationId xmlns:p14="http://schemas.microsoft.com/office/powerpoint/2010/main" val="36116230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30" y="1260909"/>
            <a:ext cx="4674240" cy="1069975"/>
          </a:xfrm>
          <a:prstGeom prst="rect">
            <a:avLst/>
          </a:prstGeom>
        </p:spPr>
        <p:txBody>
          <a:bodyPr anchor="b"/>
          <a:lstStyle>
            <a:lvl1pPr>
              <a:defRPr sz="3200">
                <a:solidFill>
                  <a:srgbClr val="004389"/>
                </a:solidFill>
              </a:defRPr>
            </a:lvl1pPr>
          </a:lstStyle>
          <a:p>
            <a:r>
              <a:rPr lang="en-US" dirty="0" smtClean="0"/>
              <a:t>Click to edit Master title style</a:t>
            </a:r>
            <a:endParaRPr lang="en-CA" dirty="0"/>
          </a:p>
        </p:txBody>
      </p:sp>
      <p:sp>
        <p:nvSpPr>
          <p:cNvPr id="3" name="Picture Placeholder 2"/>
          <p:cNvSpPr>
            <a:spLocks noGrp="1"/>
          </p:cNvSpPr>
          <p:nvPr>
            <p:ph type="pic" idx="1"/>
          </p:nvPr>
        </p:nvSpPr>
        <p:spPr>
          <a:xfrm>
            <a:off x="5183188" y="1260909"/>
            <a:ext cx="6704012" cy="467787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67630" y="2330885"/>
            <a:ext cx="4674240" cy="360790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Rectangle 11"/>
          <p:cNvSpPr/>
          <p:nvPr userDrawn="1"/>
        </p:nvSpPr>
        <p:spPr>
          <a:xfrm>
            <a:off x="0" y="228600"/>
            <a:ext cx="3657600" cy="228600"/>
          </a:xfrm>
          <a:prstGeom prst="rect">
            <a:avLst/>
          </a:prstGeom>
          <a:solidFill>
            <a:srgbClr val="004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29" y="6087980"/>
            <a:ext cx="1676400" cy="705852"/>
          </a:xfrm>
          <a:prstGeom prst="rect">
            <a:avLst/>
          </a:prstGeom>
        </p:spPr>
      </p:pic>
      <p:sp>
        <p:nvSpPr>
          <p:cNvPr id="14" name="Title 1"/>
          <p:cNvSpPr txBox="1">
            <a:spLocks/>
          </p:cNvSpPr>
          <p:nvPr userDrawn="1"/>
        </p:nvSpPr>
        <p:spPr>
          <a:xfrm>
            <a:off x="3759200" y="76200"/>
            <a:ext cx="8128000" cy="1143000"/>
          </a:xfrm>
          <a:prstGeom prst="rect">
            <a:avLst/>
          </a:prstGeom>
        </p:spPr>
        <p:txBody>
          <a:bodyPr>
            <a:noAutofit/>
          </a:bodyPr>
          <a:lstStyle>
            <a:lvl1pPr algn="l" defTabSz="914400" rtl="0" eaLnBrk="1" latinLnBrk="0" hangingPunct="1">
              <a:lnSpc>
                <a:spcPct val="90000"/>
              </a:lnSpc>
              <a:spcBef>
                <a:spcPct val="0"/>
              </a:spcBef>
              <a:buNone/>
              <a:defRPr lang="en-US" sz="3600" kern="1200" cap="all" baseline="0" dirty="0">
                <a:solidFill>
                  <a:srgbClr val="004389"/>
                </a:solidFill>
                <a:latin typeface="Myriad Pro" panose="020B0503030403020204" pitchFamily="34" charset="0"/>
                <a:ea typeface="+mj-ea"/>
                <a:cs typeface="+mj-cs"/>
              </a:defRPr>
            </a:lvl1pPr>
          </a:lstStyle>
          <a:p>
            <a:r>
              <a:rPr lang="en-US" smtClean="0"/>
              <a:t>Click to add sub-title</a:t>
            </a:r>
            <a:br>
              <a:rPr lang="en-US" smtClean="0"/>
            </a:br>
            <a:r>
              <a:rPr lang="en-US" smtClean="0"/>
              <a:t>2 lines max.</a:t>
            </a:r>
            <a:endParaRPr lang="en-US"/>
          </a:p>
        </p:txBody>
      </p:sp>
      <p:sp>
        <p:nvSpPr>
          <p:cNvPr id="10" name="Slide Number Placeholder 5"/>
          <p:cNvSpPr txBox="1">
            <a:spLocks/>
          </p:cNvSpPr>
          <p:nvPr userDrawn="1"/>
        </p:nvSpPr>
        <p:spPr>
          <a:xfrm>
            <a:off x="9584267" y="6310596"/>
            <a:ext cx="2302933"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          </a:t>
            </a:r>
            <a:fld id="{D0E89B02-F51B-460B-A78B-FE9DFDD1E281}" type="slidenum">
              <a:rPr lang="en-US" sz="1200" smtClean="0"/>
              <a:pPr algn="r"/>
              <a:t>‹#›</a:t>
            </a:fld>
            <a:endParaRPr lang="en-US" sz="1200" dirty="0"/>
          </a:p>
        </p:txBody>
      </p:sp>
      <p:sp>
        <p:nvSpPr>
          <p:cNvPr id="13" name="Footer Placeholder 4"/>
          <p:cNvSpPr txBox="1">
            <a:spLocks/>
          </p:cNvSpPr>
          <p:nvPr userDrawn="1"/>
        </p:nvSpPr>
        <p:spPr>
          <a:xfrm>
            <a:off x="6104462" y="6310597"/>
            <a:ext cx="734487" cy="365125"/>
          </a:xfrm>
          <a:prstGeom prst="rect">
            <a:avLst/>
          </a:prstGeom>
        </p:spPr>
        <p:txBody>
          <a:bodyPr/>
          <a:lstStyle>
            <a:defPPr>
              <a:defRPr lang="en-US"/>
            </a:defPPr>
            <a:lvl1pPr marL="0" algn="l" defTabSz="914400" rtl="0" eaLnBrk="1" latinLnBrk="0" hangingPunct="1">
              <a:defRPr sz="1400" kern="1200">
                <a:solidFill>
                  <a:srgbClr val="004389"/>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JIBC.ca</a:t>
            </a:r>
            <a:endParaRPr lang="en-US" sz="1200" dirty="0"/>
          </a:p>
        </p:txBody>
      </p:sp>
    </p:spTree>
    <p:extLst>
      <p:ext uri="{BB962C8B-B14F-4D97-AF65-F5344CB8AC3E}">
        <p14:creationId xmlns:p14="http://schemas.microsoft.com/office/powerpoint/2010/main" val="100429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IBC logo Slide">
    <p:spTree>
      <p:nvGrpSpPr>
        <p:cNvPr id="1" name=""/>
        <p:cNvGrpSpPr/>
        <p:nvPr/>
      </p:nvGrpSpPr>
      <p:grpSpPr>
        <a:xfrm>
          <a:off x="0" y="0"/>
          <a:ext cx="0" cy="0"/>
          <a:chOff x="0" y="0"/>
          <a:chExt cx="0" cy="0"/>
        </a:xfrm>
      </p:grpSpPr>
      <p:grpSp>
        <p:nvGrpSpPr>
          <p:cNvPr id="4" name="Group 3"/>
          <p:cNvGrpSpPr/>
          <p:nvPr userDrawn="1"/>
        </p:nvGrpSpPr>
        <p:grpSpPr>
          <a:xfrm>
            <a:off x="4572000" y="2438400"/>
            <a:ext cx="3043801" cy="1889125"/>
            <a:chOff x="5029200" y="2743200"/>
            <a:chExt cx="2552700" cy="1584325"/>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0" y="2743200"/>
              <a:ext cx="2552700" cy="1074820"/>
            </a:xfrm>
            <a:prstGeom prst="rect">
              <a:avLst/>
            </a:prstGeom>
          </p:spPr>
        </p:pic>
        <p:sp>
          <p:nvSpPr>
            <p:cNvPr id="6" name="Footer Placeholder 4"/>
            <p:cNvSpPr txBox="1">
              <a:spLocks/>
            </p:cNvSpPr>
            <p:nvPr userDrawn="1"/>
          </p:nvSpPr>
          <p:spPr>
            <a:xfrm>
              <a:off x="5638800" y="3962400"/>
              <a:ext cx="990600" cy="365125"/>
            </a:xfrm>
            <a:prstGeom prst="rect">
              <a:avLst/>
            </a:prstGeom>
          </p:spPr>
          <p:txBody>
            <a:bodyPr/>
            <a:lstStyle>
              <a:defPPr>
                <a:defRPr lang="en-US"/>
              </a:defPPr>
              <a:lvl1pPr marL="0" algn="l" defTabSz="914400" rtl="0" eaLnBrk="1" latinLnBrk="0" hangingPunct="1">
                <a:defRPr sz="1800" kern="1200">
                  <a:solidFill>
                    <a:srgbClr val="004389"/>
                  </a:solidFill>
                  <a:latin typeface="Franklin Gothic Demi" panose="020B07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smtClean="0">
                  <a:latin typeface="Myriad Pro" panose="020B0503030403020204" pitchFamily="34" charset="0"/>
                </a:rPr>
                <a:t>JIBC.ca</a:t>
              </a:r>
              <a:endParaRPr lang="en-US" b="0" dirty="0">
                <a:latin typeface="Myriad Pro" panose="020B0503030403020204" pitchFamily="34" charset="0"/>
              </a:endParaRPr>
            </a:p>
          </p:txBody>
        </p:sp>
      </p:grpSp>
    </p:spTree>
    <p:extLst>
      <p:ext uri="{BB962C8B-B14F-4D97-AF65-F5344CB8AC3E}">
        <p14:creationId xmlns:p14="http://schemas.microsoft.com/office/powerpoint/2010/main" val="115907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IBC logo Slide Ver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08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849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7" r:id="rId6"/>
    <p:sldLayoutId id="2147483659" r:id="rId7"/>
    <p:sldLayoutId id="2147483660" r:id="rId8"/>
    <p:sldLayoutId id="2147483658"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jibc.ca/"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jibc.ca/pc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2806" y="3624778"/>
            <a:ext cx="7739593" cy="1143000"/>
          </a:xfrm>
        </p:spPr>
        <p:txBody>
          <a:bodyPr>
            <a:normAutofit fontScale="90000"/>
          </a:bodyPr>
          <a:lstStyle/>
          <a:p>
            <a:r>
              <a:rPr lang="en-US" dirty="0"/>
              <a:t>The Justice Institute of British Columbia</a:t>
            </a:r>
            <a:endParaRPr lang="en-CA" dirty="0"/>
          </a:p>
        </p:txBody>
      </p:sp>
      <p:sp>
        <p:nvSpPr>
          <p:cNvPr id="3" name="Subtitle 2"/>
          <p:cNvSpPr>
            <a:spLocks noGrp="1"/>
          </p:cNvSpPr>
          <p:nvPr>
            <p:ph type="subTitle" idx="1"/>
          </p:nvPr>
        </p:nvSpPr>
        <p:spPr>
          <a:xfrm>
            <a:off x="3842806" y="5063865"/>
            <a:ext cx="4192587" cy="990600"/>
          </a:xfrm>
        </p:spPr>
        <p:txBody>
          <a:bodyPr>
            <a:normAutofit fontScale="92500" lnSpcReduction="10000"/>
          </a:bodyPr>
          <a:lstStyle/>
          <a:p>
            <a:endParaRPr lang="en-US" sz="2800" dirty="0" smtClean="0"/>
          </a:p>
          <a:p>
            <a:r>
              <a:rPr lang="en-US" sz="3600" dirty="0" smtClean="0"/>
              <a:t>Welcome Visitors!</a:t>
            </a:r>
          </a:p>
        </p:txBody>
      </p:sp>
    </p:spTree>
    <p:extLst>
      <p:ext uri="{BB962C8B-B14F-4D97-AF65-F5344CB8AC3E}">
        <p14:creationId xmlns:p14="http://schemas.microsoft.com/office/powerpoint/2010/main" val="2292820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sz="2400" dirty="0">
                <a:latin typeface="Myriad Pro" panose="020B0503030403020204"/>
              </a:rPr>
              <a:t>Primary </a:t>
            </a:r>
            <a:r>
              <a:rPr lang="en-US" sz="2400" dirty="0" smtClean="0">
                <a:latin typeface="Myriad Pro" panose="020B0503030403020204"/>
              </a:rPr>
              <a:t>Care </a:t>
            </a:r>
            <a:r>
              <a:rPr lang="en-US" sz="2400" dirty="0">
                <a:latin typeface="Myriad Pro" panose="020B0503030403020204"/>
              </a:rPr>
              <a:t>Paramedic (</a:t>
            </a:r>
            <a:r>
              <a:rPr lang="en-US" sz="2400" b="1" dirty="0">
                <a:latin typeface="Myriad Pro" panose="020B0503030403020204"/>
              </a:rPr>
              <a:t>PCP</a:t>
            </a:r>
            <a:r>
              <a:rPr lang="en-US" sz="2400" dirty="0">
                <a:latin typeface="Myriad Pro" panose="020B0503030403020204"/>
              </a:rPr>
              <a:t>) Certificate Program</a:t>
            </a:r>
          </a:p>
          <a:p>
            <a:r>
              <a:rPr lang="en-US" sz="2400" dirty="0">
                <a:latin typeface="Myriad Pro" panose="020B0503030403020204"/>
              </a:rPr>
              <a:t>8 Month full-time program </a:t>
            </a:r>
          </a:p>
          <a:p>
            <a:pPr lvl="1"/>
            <a:r>
              <a:rPr lang="en-US" sz="2000" dirty="0">
                <a:latin typeface="Myriad Pro" panose="020B0503030403020204"/>
              </a:rPr>
              <a:t>Admission Requirements </a:t>
            </a:r>
          </a:p>
          <a:p>
            <a:pPr lvl="2"/>
            <a:r>
              <a:rPr lang="en-US" dirty="0">
                <a:latin typeface="Myriad Pro" panose="020B0503030403020204"/>
              </a:rPr>
              <a:t>Grade 12 graduation (or equivalent)</a:t>
            </a:r>
          </a:p>
          <a:p>
            <a:pPr lvl="2"/>
            <a:r>
              <a:rPr lang="en-US" dirty="0">
                <a:latin typeface="Myriad Pro" panose="020B0503030403020204"/>
              </a:rPr>
              <a:t>English 12 (minimum grade of C)</a:t>
            </a:r>
          </a:p>
          <a:p>
            <a:pPr lvl="2"/>
            <a:r>
              <a:rPr lang="en-US" dirty="0">
                <a:latin typeface="Myriad Pro" panose="020B0503030403020204"/>
              </a:rPr>
              <a:t>&amp; Various other requirements! </a:t>
            </a:r>
            <a:r>
              <a:rPr lang="en-US" dirty="0">
                <a:latin typeface="Myriad Pro" panose="020B0503030403020204"/>
                <a:hlinkClick r:id="rId2"/>
              </a:rPr>
              <a:t>www.jibc.ca</a:t>
            </a:r>
            <a:r>
              <a:rPr lang="en-US" dirty="0">
                <a:latin typeface="Myriad Pro" panose="020B0503030403020204"/>
              </a:rPr>
              <a:t>	</a:t>
            </a:r>
            <a:endParaRPr lang="en-CA" dirty="0">
              <a:latin typeface="Myriad Pro" panose="020B0503030403020204"/>
            </a:endParaRPr>
          </a:p>
          <a:p>
            <a:pPr marL="0" indent="0">
              <a:buNone/>
            </a:pPr>
            <a:endParaRPr lang="en-CA" dirty="0"/>
          </a:p>
        </p:txBody>
      </p:sp>
      <p:sp>
        <p:nvSpPr>
          <p:cNvPr id="3" name="Title 2"/>
          <p:cNvSpPr>
            <a:spLocks noGrp="1"/>
          </p:cNvSpPr>
          <p:nvPr>
            <p:ph type="title"/>
          </p:nvPr>
        </p:nvSpPr>
        <p:spPr/>
        <p:txBody>
          <a:bodyPr/>
          <a:lstStyle/>
          <a:p>
            <a:r>
              <a:rPr lang="en-US" spc="169" dirty="0"/>
              <a:t>Primary Care Paramedic </a:t>
            </a:r>
            <a:endParaRPr lang="en-CA"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49386" y="1376867"/>
            <a:ext cx="6137814" cy="4095245"/>
          </a:xfrm>
          <a:prstGeom prst="rect">
            <a:avLst/>
          </a:prstGeom>
        </p:spPr>
      </p:pic>
    </p:spTree>
    <p:extLst>
      <p:ext uri="{BB962C8B-B14F-4D97-AF65-F5344CB8AC3E}">
        <p14:creationId xmlns:p14="http://schemas.microsoft.com/office/powerpoint/2010/main" val="3891771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9061" y="4044066"/>
            <a:ext cx="7246200" cy="1143000"/>
          </a:xfrm>
        </p:spPr>
        <p:txBody>
          <a:bodyPr>
            <a:normAutofit fontScale="90000"/>
          </a:bodyPr>
          <a:lstStyle/>
          <a:p>
            <a:r>
              <a:rPr lang="en-US" dirty="0"/>
              <a:t>Fire </a:t>
            </a:r>
            <a:r>
              <a:rPr lang="en-US" dirty="0" smtClean="0"/>
              <a:t>&amp; </a:t>
            </a:r>
            <a:r>
              <a:rPr lang="en-US" dirty="0"/>
              <a:t>Safety Division: </a:t>
            </a:r>
            <a:r>
              <a:rPr lang="en-US" b="1" dirty="0"/>
              <a:t/>
            </a:r>
            <a:br>
              <a:rPr lang="en-US" b="1" dirty="0"/>
            </a:br>
            <a:r>
              <a:rPr lang="en-US" dirty="0"/>
              <a:t>Fire Fighting Certificate (FFTC)</a:t>
            </a:r>
            <a:endParaRPr lang="en-CA" dirty="0"/>
          </a:p>
        </p:txBody>
      </p:sp>
      <p:pic>
        <p:nvPicPr>
          <p:cNvPr id="4" name="Picture 3"/>
          <p:cNvPicPr>
            <a:picLocks noChangeAspect="1"/>
          </p:cNvPicPr>
          <p:nvPr/>
        </p:nvPicPr>
        <p:blipFill>
          <a:blip r:embed="rId2"/>
          <a:stretch>
            <a:fillRect/>
          </a:stretch>
        </p:blipFill>
        <p:spPr>
          <a:xfrm>
            <a:off x="122248" y="3194152"/>
            <a:ext cx="5127077" cy="3163786"/>
          </a:xfrm>
          <a:prstGeom prst="rect">
            <a:avLst/>
          </a:prstGeom>
        </p:spPr>
      </p:pic>
    </p:spTree>
    <p:extLst>
      <p:ext uri="{BB962C8B-B14F-4D97-AF65-F5344CB8AC3E}">
        <p14:creationId xmlns:p14="http://schemas.microsoft.com/office/powerpoint/2010/main" val="2824044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ct val="20000"/>
              </a:spcBef>
            </a:pPr>
            <a:r>
              <a:rPr lang="en-US" dirty="0">
                <a:latin typeface="Myriad Pro" panose="020B0503030403020204"/>
              </a:rPr>
              <a:t>The Fire Fighting Technologies Certificate program will provide you with:</a:t>
            </a:r>
          </a:p>
          <a:p>
            <a:pPr>
              <a:spcBef>
                <a:spcPct val="20000"/>
              </a:spcBef>
            </a:pPr>
            <a:endParaRPr lang="en-US" dirty="0">
              <a:latin typeface="Myriad Pro" panose="020B0503030403020204"/>
            </a:endParaRPr>
          </a:p>
          <a:p>
            <a:pPr marL="257175" indent="-257175">
              <a:spcBef>
                <a:spcPct val="20000"/>
              </a:spcBef>
            </a:pPr>
            <a:r>
              <a:rPr lang="en-US" dirty="0">
                <a:latin typeface="Myriad Pro" panose="020B0503030403020204"/>
              </a:rPr>
              <a:t>Theoretical background </a:t>
            </a:r>
          </a:p>
          <a:p>
            <a:pPr marL="257175" indent="-257175">
              <a:spcBef>
                <a:spcPct val="20000"/>
              </a:spcBef>
            </a:pPr>
            <a:r>
              <a:rPr lang="en-US" dirty="0">
                <a:latin typeface="Myriad Pro" panose="020B0503030403020204"/>
              </a:rPr>
              <a:t>Applied skills </a:t>
            </a:r>
          </a:p>
          <a:p>
            <a:pPr marL="257175" indent="-257175">
              <a:spcBef>
                <a:spcPct val="20000"/>
              </a:spcBef>
            </a:pPr>
            <a:r>
              <a:rPr lang="en-US" dirty="0">
                <a:latin typeface="Myriad Pro" panose="020B0503030403020204"/>
              </a:rPr>
              <a:t>NFPA certification</a:t>
            </a:r>
          </a:p>
          <a:p>
            <a:pPr>
              <a:spcBef>
                <a:spcPct val="20000"/>
              </a:spcBef>
            </a:pPr>
            <a:endParaRPr lang="en-US" dirty="0">
              <a:latin typeface="Myriad Pro" panose="020B0503030403020204"/>
            </a:endParaRPr>
          </a:p>
          <a:p>
            <a:pPr marL="0" indent="0">
              <a:spcBef>
                <a:spcPct val="20000"/>
              </a:spcBef>
              <a:buNone/>
            </a:pPr>
            <a:r>
              <a:rPr lang="en-US" dirty="0">
                <a:latin typeface="Myriad Pro" panose="020B0503030403020204"/>
              </a:rPr>
              <a:t>Graduates are employment-ready and are able </a:t>
            </a:r>
            <a:r>
              <a:rPr lang="en-US" dirty="0" smtClean="0">
                <a:latin typeface="Myriad Pro" panose="020B0503030403020204"/>
              </a:rPr>
              <a:t>to </a:t>
            </a:r>
            <a:r>
              <a:rPr lang="en-US" dirty="0">
                <a:latin typeface="Myriad Pro" panose="020B0503030403020204"/>
              </a:rPr>
              <a:t>take on the challenges of an entry-level fire fighter.</a:t>
            </a:r>
          </a:p>
          <a:p>
            <a:pPr marL="0" indent="0">
              <a:spcBef>
                <a:spcPct val="20000"/>
              </a:spcBef>
              <a:buNone/>
            </a:pPr>
            <a:r>
              <a:rPr lang="en-US" dirty="0">
                <a:latin typeface="Myriad Pro" panose="020B0503030403020204"/>
              </a:rPr>
              <a:t>	</a:t>
            </a:r>
            <a:endParaRPr lang="en-CA" dirty="0">
              <a:latin typeface="Myriad Pro" panose="020B0503030403020204"/>
            </a:endParaRPr>
          </a:p>
        </p:txBody>
      </p:sp>
      <p:sp>
        <p:nvSpPr>
          <p:cNvPr id="3" name="Title 2"/>
          <p:cNvSpPr>
            <a:spLocks noGrp="1"/>
          </p:cNvSpPr>
          <p:nvPr>
            <p:ph type="title"/>
          </p:nvPr>
        </p:nvSpPr>
        <p:spPr/>
        <p:txBody>
          <a:bodyPr/>
          <a:lstStyle/>
          <a:p>
            <a:r>
              <a:rPr lang="en-US" spc="169" dirty="0"/>
              <a:t>FIRE FIGHTING TECHNOLOGIES</a:t>
            </a:r>
            <a:endParaRPr lang="en-CA" dirty="0"/>
          </a:p>
        </p:txBody>
      </p:sp>
    </p:spTree>
    <p:extLst>
      <p:ext uri="{BB962C8B-B14F-4D97-AF65-F5344CB8AC3E}">
        <p14:creationId xmlns:p14="http://schemas.microsoft.com/office/powerpoint/2010/main" val="2567924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sz="2400" dirty="0">
                <a:latin typeface="Myriad Pro" panose="020B0503030403020204"/>
              </a:rPr>
              <a:t>Fire Fighting Technologies Certificate</a:t>
            </a:r>
          </a:p>
          <a:p>
            <a:pPr>
              <a:defRPr/>
            </a:pPr>
            <a:r>
              <a:rPr lang="en-US" altLang="en-US" sz="2000" b="1" dirty="0">
                <a:latin typeface="Myriad Pro" panose="020B0503030403020204"/>
              </a:rPr>
              <a:t>Twelve weeks </a:t>
            </a:r>
            <a:r>
              <a:rPr lang="en-US" altLang="en-US" sz="2000" dirty="0">
                <a:latin typeface="Myriad Pro" panose="020B0503030403020204"/>
              </a:rPr>
              <a:t>of online courses anywhere (self-paced, progress tracked &amp; supported)</a:t>
            </a:r>
          </a:p>
          <a:p>
            <a:pPr>
              <a:defRPr/>
            </a:pPr>
            <a:r>
              <a:rPr lang="en-US" altLang="en-US" sz="2000" b="1" dirty="0">
                <a:latin typeface="Myriad Pro" panose="020B0503030403020204"/>
              </a:rPr>
              <a:t>Seven weeks </a:t>
            </a:r>
            <a:r>
              <a:rPr lang="en-US" altLang="en-US" sz="2000" dirty="0">
                <a:latin typeface="Myriad Pro" panose="020B0503030403020204"/>
              </a:rPr>
              <a:t>of</a:t>
            </a:r>
            <a:r>
              <a:rPr lang="en-US" altLang="en-US" sz="2000" b="1" dirty="0">
                <a:latin typeface="Myriad Pro" panose="020B0503030403020204"/>
              </a:rPr>
              <a:t> </a:t>
            </a:r>
            <a:r>
              <a:rPr lang="en-US" altLang="en-US" sz="2000" dirty="0">
                <a:latin typeface="Myriad Pro" panose="020B0503030403020204"/>
              </a:rPr>
              <a:t>practical training &amp; evaluation takes place at the Maple Ridge campus + one week of hazmat </a:t>
            </a:r>
          </a:p>
          <a:p>
            <a:pPr marL="0" indent="0">
              <a:buNone/>
              <a:defRPr/>
            </a:pPr>
            <a:r>
              <a:rPr lang="en-US" altLang="en-US" sz="2000" b="1" dirty="0">
                <a:latin typeface="Myriad Pro" panose="020B0503030403020204"/>
              </a:rPr>
              <a:t>	</a:t>
            </a:r>
            <a:r>
              <a:rPr lang="en-US" altLang="en-US" sz="2000" b="1" u="sng" dirty="0">
                <a:latin typeface="Myriad Pro" panose="020B0503030403020204"/>
              </a:rPr>
              <a:t>OR</a:t>
            </a:r>
            <a:r>
              <a:rPr lang="en-US" altLang="en-US" sz="2000" dirty="0">
                <a:latin typeface="Myriad Pro" panose="020B0503030403020204"/>
              </a:rPr>
              <a:t> </a:t>
            </a:r>
          </a:p>
          <a:p>
            <a:pPr>
              <a:defRPr/>
            </a:pPr>
            <a:r>
              <a:rPr lang="en-US" altLang="en-US" sz="2000" dirty="0">
                <a:latin typeface="Myriad Pro" panose="020B0503030403020204"/>
              </a:rPr>
              <a:t>10 part-time weeks + 2 full-time weeks + one week of hazmat (R19)</a:t>
            </a:r>
            <a:endParaRPr lang="en-US" sz="2400" dirty="0">
              <a:latin typeface="Myriad Pro" panose="020B0503030403020204"/>
            </a:endParaRPr>
          </a:p>
          <a:p>
            <a:pPr marL="0" indent="0">
              <a:buNone/>
            </a:pPr>
            <a:r>
              <a:rPr lang="en-US" sz="2000" b="1" dirty="0">
                <a:latin typeface="Myriad Pro" panose="020B0503030403020204"/>
              </a:rPr>
              <a:t>NFPA 1001</a:t>
            </a:r>
            <a:r>
              <a:rPr lang="en-US" sz="2000" dirty="0">
                <a:latin typeface="Myriad Pro" panose="020B0503030403020204"/>
              </a:rPr>
              <a:t>= Standard for firefighter professional qualifications for career &amp; volunteer firefighters.</a:t>
            </a:r>
          </a:p>
          <a:p>
            <a:endParaRPr lang="en-CA" sz="2000" dirty="0">
              <a:latin typeface="Myriad Pro" panose="020B0503030403020204"/>
            </a:endParaRPr>
          </a:p>
        </p:txBody>
      </p:sp>
      <p:sp>
        <p:nvSpPr>
          <p:cNvPr id="3" name="Title 2"/>
          <p:cNvSpPr>
            <a:spLocks noGrp="1"/>
          </p:cNvSpPr>
          <p:nvPr>
            <p:ph type="title"/>
          </p:nvPr>
        </p:nvSpPr>
        <p:spPr/>
        <p:txBody>
          <a:bodyPr/>
          <a:lstStyle/>
          <a:p>
            <a:r>
              <a:rPr lang="en-CA" spc="169" dirty="0"/>
              <a:t>FIRE FIGHTING TECHNOLOGIES</a:t>
            </a:r>
            <a:br>
              <a:rPr lang="en-CA" spc="169" dirty="0"/>
            </a:br>
            <a:endParaRPr lang="en-C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28189" y="1513768"/>
            <a:ext cx="5623420" cy="3758320"/>
          </a:xfrm>
          <a:prstGeom prst="rect">
            <a:avLst/>
          </a:prstGeom>
        </p:spPr>
      </p:pic>
    </p:spTree>
    <p:extLst>
      <p:ext uri="{BB962C8B-B14F-4D97-AF65-F5344CB8AC3E}">
        <p14:creationId xmlns:p14="http://schemas.microsoft.com/office/powerpoint/2010/main" val="307283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7843" y="3752851"/>
            <a:ext cx="7917712" cy="1143000"/>
          </a:xfrm>
        </p:spPr>
        <p:txBody>
          <a:bodyPr>
            <a:normAutofit fontScale="90000"/>
          </a:bodyPr>
          <a:lstStyle/>
          <a:p>
            <a:r>
              <a:rPr lang="en-US" dirty="0"/>
              <a:t>Law Enforcement Studies </a:t>
            </a:r>
            <a:br>
              <a:rPr lang="en-US" dirty="0"/>
            </a:br>
            <a:r>
              <a:rPr lang="en-US" dirty="0"/>
              <a:t>Diploma</a:t>
            </a:r>
            <a:endParaRPr lang="en-CA" dirty="0"/>
          </a:p>
        </p:txBody>
      </p:sp>
      <p:pic>
        <p:nvPicPr>
          <p:cNvPr id="4" name="Picture 3"/>
          <p:cNvPicPr>
            <a:picLocks noChangeAspect="1"/>
          </p:cNvPicPr>
          <p:nvPr/>
        </p:nvPicPr>
        <p:blipFill>
          <a:blip r:embed="rId2"/>
          <a:stretch>
            <a:fillRect/>
          </a:stretch>
        </p:blipFill>
        <p:spPr>
          <a:xfrm>
            <a:off x="203200" y="3217332"/>
            <a:ext cx="5136292" cy="3426869"/>
          </a:xfrm>
          <a:prstGeom prst="rect">
            <a:avLst/>
          </a:prstGeom>
        </p:spPr>
      </p:pic>
    </p:spTree>
    <p:extLst>
      <p:ext uri="{BB962C8B-B14F-4D97-AF65-F5344CB8AC3E}">
        <p14:creationId xmlns:p14="http://schemas.microsoft.com/office/powerpoint/2010/main" val="1183260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sz="2400" dirty="0">
                <a:latin typeface="Myriad Pro" panose="020B0503030403020204"/>
              </a:rPr>
              <a:t>Law Enforcement Studies Diploma program will provide you with:</a:t>
            </a:r>
          </a:p>
          <a:p>
            <a:pPr marL="0" indent="0">
              <a:buNone/>
            </a:pPr>
            <a:endParaRPr lang="en-US" dirty="0">
              <a:latin typeface="Myriad Pro" panose="020B0503030403020204"/>
            </a:endParaRPr>
          </a:p>
          <a:p>
            <a:r>
              <a:rPr lang="en-US" sz="2400" dirty="0">
                <a:latin typeface="Myriad Pro" panose="020B0503030403020204"/>
              </a:rPr>
              <a:t>Theoretical background</a:t>
            </a:r>
          </a:p>
          <a:p>
            <a:r>
              <a:rPr lang="en-US" sz="2400" dirty="0">
                <a:latin typeface="Myriad Pro" panose="020B0503030403020204"/>
              </a:rPr>
              <a:t>Applied skills </a:t>
            </a:r>
          </a:p>
          <a:p>
            <a:r>
              <a:rPr lang="en-US" sz="2400" dirty="0">
                <a:latin typeface="Myriad Pro" panose="020B0503030403020204"/>
              </a:rPr>
              <a:t>Specialized knowledge</a:t>
            </a:r>
            <a:endParaRPr lang="en-CA" sz="2400" dirty="0">
              <a:latin typeface="Myriad Pro" panose="020B0503030403020204"/>
            </a:endParaRPr>
          </a:p>
          <a:p>
            <a:endParaRPr lang="en-CA" dirty="0"/>
          </a:p>
        </p:txBody>
      </p:sp>
      <p:sp>
        <p:nvSpPr>
          <p:cNvPr id="3" name="Title 2"/>
          <p:cNvSpPr>
            <a:spLocks noGrp="1"/>
          </p:cNvSpPr>
          <p:nvPr>
            <p:ph type="title"/>
          </p:nvPr>
        </p:nvSpPr>
        <p:spPr/>
        <p:txBody>
          <a:bodyPr/>
          <a:lstStyle/>
          <a:p>
            <a:r>
              <a:rPr lang="en-US" dirty="0"/>
              <a:t>Law Enforcement Studies Diploma</a:t>
            </a:r>
            <a:endParaRPr lang="en-CA" dirty="0"/>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28189" y="1518443"/>
            <a:ext cx="5533372" cy="3682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93393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pPr marL="0" indent="0">
              <a:buNone/>
            </a:pPr>
            <a:endParaRPr lang="en-US" sz="2400" dirty="0" smtClean="0">
              <a:latin typeface="Myriad Pro" panose="020B0503030403020204"/>
            </a:endParaRPr>
          </a:p>
          <a:p>
            <a:pPr marL="0" indent="0">
              <a:buNone/>
            </a:pPr>
            <a:r>
              <a:rPr lang="en-US" sz="2400" dirty="0" smtClean="0">
                <a:latin typeface="Myriad Pro" panose="020B0503030403020204"/>
              </a:rPr>
              <a:t>Law </a:t>
            </a:r>
            <a:r>
              <a:rPr lang="en-US" sz="2400" dirty="0">
                <a:latin typeface="Myriad Pro" panose="020B0503030403020204"/>
              </a:rPr>
              <a:t>Enforcement Studies Diploma </a:t>
            </a:r>
          </a:p>
          <a:p>
            <a:pPr lvl="1"/>
            <a:r>
              <a:rPr lang="en-US" sz="2000" dirty="0">
                <a:latin typeface="Myriad Pro" panose="020B0503030403020204"/>
              </a:rPr>
              <a:t>Full time 2 year program</a:t>
            </a:r>
          </a:p>
          <a:p>
            <a:pPr lvl="1"/>
            <a:r>
              <a:rPr lang="en-US" sz="2000" dirty="0">
                <a:latin typeface="Myriad Pro" panose="020B0503030403020204"/>
              </a:rPr>
              <a:t>Offered at the New Westminster </a:t>
            </a:r>
            <a:r>
              <a:rPr lang="en-US" sz="2000" dirty="0" smtClean="0">
                <a:latin typeface="Myriad Pro" panose="020B0503030403020204"/>
              </a:rPr>
              <a:t>campus</a:t>
            </a:r>
          </a:p>
          <a:p>
            <a:pPr marL="257175" lvl="1" indent="0">
              <a:buNone/>
            </a:pPr>
            <a:endParaRPr lang="en-US" sz="2000" b="1" dirty="0">
              <a:latin typeface="Myriad Pro" panose="020B0503030403020204"/>
            </a:endParaRPr>
          </a:p>
          <a:p>
            <a:pPr marL="257175" lvl="1" indent="0">
              <a:buNone/>
            </a:pPr>
            <a:r>
              <a:rPr lang="en-US" sz="2000" b="1" dirty="0">
                <a:latin typeface="Myriad Pro" panose="020B0503030403020204"/>
              </a:rPr>
              <a:t>Opens the door to various law enforcement careers </a:t>
            </a:r>
          </a:p>
          <a:p>
            <a:pPr lvl="1"/>
            <a:r>
              <a:rPr lang="en-US" sz="2000" dirty="0">
                <a:latin typeface="Myriad Pro" panose="020B0503030403020204"/>
              </a:rPr>
              <a:t>Police Officer		</a:t>
            </a:r>
            <a:endParaRPr lang="en-US" sz="2000" dirty="0" smtClean="0">
              <a:latin typeface="Myriad Pro" panose="020B0503030403020204"/>
            </a:endParaRPr>
          </a:p>
          <a:p>
            <a:pPr lvl="1"/>
            <a:r>
              <a:rPr lang="en-US" sz="2000" dirty="0" smtClean="0">
                <a:latin typeface="Myriad Pro" panose="020B0503030403020204"/>
              </a:rPr>
              <a:t>Private </a:t>
            </a:r>
            <a:r>
              <a:rPr lang="en-US" sz="2000" dirty="0">
                <a:latin typeface="Myriad Pro" panose="020B0503030403020204"/>
              </a:rPr>
              <a:t>Security </a:t>
            </a:r>
          </a:p>
          <a:p>
            <a:pPr lvl="1"/>
            <a:r>
              <a:rPr lang="en-US" sz="2000" dirty="0">
                <a:latin typeface="Myriad Pro" panose="020B0503030403020204"/>
              </a:rPr>
              <a:t>Sheriff Services	</a:t>
            </a:r>
            <a:endParaRPr lang="en-US" sz="2000" dirty="0" smtClean="0">
              <a:latin typeface="Myriad Pro" panose="020B0503030403020204"/>
            </a:endParaRPr>
          </a:p>
          <a:p>
            <a:pPr lvl="1"/>
            <a:r>
              <a:rPr lang="en-US" sz="2000" dirty="0" smtClean="0">
                <a:latin typeface="Myriad Pro" panose="020B0503030403020204"/>
              </a:rPr>
              <a:t>Corrections</a:t>
            </a:r>
            <a:endParaRPr lang="en-US" sz="2000" dirty="0">
              <a:latin typeface="Myriad Pro" panose="020B0503030403020204"/>
            </a:endParaRPr>
          </a:p>
          <a:p>
            <a:pPr marL="257175" lvl="1" indent="0">
              <a:buNone/>
            </a:pPr>
            <a:endParaRPr lang="en-US" sz="2000" dirty="0">
              <a:latin typeface="Myriad Pro" panose="020B0503030403020204"/>
            </a:endParaRPr>
          </a:p>
          <a:p>
            <a:endParaRPr lang="en-CA" sz="2400" dirty="0">
              <a:latin typeface="Myriad Pro" panose="020B0503030403020204"/>
            </a:endParaRPr>
          </a:p>
        </p:txBody>
      </p:sp>
      <p:sp>
        <p:nvSpPr>
          <p:cNvPr id="3" name="Title 2"/>
          <p:cNvSpPr>
            <a:spLocks noGrp="1"/>
          </p:cNvSpPr>
          <p:nvPr>
            <p:ph type="title"/>
          </p:nvPr>
        </p:nvSpPr>
        <p:spPr/>
        <p:txBody>
          <a:bodyPr/>
          <a:lstStyle/>
          <a:p>
            <a:pPr algn="ctr"/>
            <a:r>
              <a:rPr lang="en-US" dirty="0"/>
              <a:t>Law Enforcement Studies Diploma</a:t>
            </a:r>
            <a:endParaRPr lang="en-CA" dirty="0"/>
          </a:p>
        </p:txBody>
      </p:sp>
      <p:pic>
        <p:nvPicPr>
          <p:cNvPr id="6" name="Content Placeholder 5"/>
          <p:cNvPicPr>
            <a:picLocks noGrp="1" noChangeAspect="1"/>
          </p:cNvPicPr>
          <p:nvPr>
            <p:ph sz="half" idx="1"/>
          </p:nvPr>
        </p:nvPicPr>
        <p:blipFill>
          <a:blip r:embed="rId2"/>
          <a:stretch>
            <a:fillRect/>
          </a:stretch>
        </p:blipFill>
        <p:spPr>
          <a:xfrm>
            <a:off x="268288" y="2298395"/>
            <a:ext cx="5659437" cy="2612047"/>
          </a:xfrm>
          <a:prstGeom prst="rect">
            <a:avLst/>
          </a:prstGeom>
        </p:spPr>
      </p:pic>
    </p:spTree>
    <p:extLst>
      <p:ext uri="{BB962C8B-B14F-4D97-AF65-F5344CB8AC3E}">
        <p14:creationId xmlns:p14="http://schemas.microsoft.com/office/powerpoint/2010/main" val="106326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629" y="1514474"/>
            <a:ext cx="11619571" cy="4424313"/>
          </a:xfrm>
        </p:spPr>
        <p:txBody>
          <a:bodyPr/>
          <a:lstStyle/>
          <a:p>
            <a:pPr marL="0" indent="0">
              <a:buNone/>
            </a:pPr>
            <a:r>
              <a:rPr lang="en-US" b="1" dirty="0">
                <a:latin typeface="Myriad Pro" panose="020B0503030403020204"/>
              </a:rPr>
              <a:t>4 Year Bachelor Degree</a:t>
            </a:r>
          </a:p>
          <a:p>
            <a:r>
              <a:rPr lang="en-US" dirty="0">
                <a:latin typeface="Myriad Pro" panose="020B0503030403020204"/>
              </a:rPr>
              <a:t>Additional 2 years once the Law enforcement Diploma is completed</a:t>
            </a:r>
          </a:p>
          <a:p>
            <a:r>
              <a:rPr lang="en-US" dirty="0">
                <a:latin typeface="Myriad Pro" panose="020B0503030403020204"/>
              </a:rPr>
              <a:t>Offered full-time at the New Westminster </a:t>
            </a:r>
            <a:r>
              <a:rPr lang="en-US" dirty="0" smtClean="0">
                <a:latin typeface="Myriad Pro" panose="020B0503030403020204"/>
              </a:rPr>
              <a:t>campus</a:t>
            </a:r>
          </a:p>
          <a:p>
            <a:r>
              <a:rPr lang="en-US" dirty="0" smtClean="0">
                <a:latin typeface="Myriad Pro" panose="020B0503030403020204"/>
              </a:rPr>
              <a:t>Also offered online</a:t>
            </a:r>
            <a:endParaRPr lang="en-US" dirty="0">
              <a:latin typeface="Myriad Pro" panose="020B0503030403020204"/>
            </a:endParaRPr>
          </a:p>
          <a:p>
            <a:pPr marL="0" indent="0">
              <a:buNone/>
            </a:pPr>
            <a:endParaRPr lang="en-US" dirty="0">
              <a:latin typeface="Myriad Pro" panose="020B0503030403020204"/>
            </a:endParaRPr>
          </a:p>
          <a:p>
            <a:pPr marL="0" indent="0" algn="ctr">
              <a:buNone/>
            </a:pPr>
            <a:r>
              <a:rPr lang="en-US" dirty="0">
                <a:latin typeface="Myriad Pro" panose="020B0503030403020204"/>
              </a:rPr>
              <a:t>Great for those that are looking for growth and promotion in their selected careers</a:t>
            </a:r>
          </a:p>
          <a:p>
            <a:endParaRPr lang="en-CA" dirty="0">
              <a:latin typeface="Myriad Pro" panose="020B0503030403020204"/>
            </a:endParaRPr>
          </a:p>
          <a:p>
            <a:endParaRPr lang="en-CA" sz="3200" dirty="0"/>
          </a:p>
        </p:txBody>
      </p:sp>
      <p:sp>
        <p:nvSpPr>
          <p:cNvPr id="3" name="Title 2"/>
          <p:cNvSpPr>
            <a:spLocks noGrp="1"/>
          </p:cNvSpPr>
          <p:nvPr>
            <p:ph type="title"/>
          </p:nvPr>
        </p:nvSpPr>
        <p:spPr/>
        <p:txBody>
          <a:bodyPr/>
          <a:lstStyle/>
          <a:p>
            <a:r>
              <a:rPr lang="en-US" dirty="0"/>
              <a:t>Bachelor of Law Enforcement Studies</a:t>
            </a:r>
            <a:endParaRPr lang="en-CA" dirty="0"/>
          </a:p>
        </p:txBody>
      </p:sp>
    </p:spTree>
    <p:extLst>
      <p:ext uri="{BB962C8B-B14F-4D97-AF65-F5344CB8AC3E}">
        <p14:creationId xmlns:p14="http://schemas.microsoft.com/office/powerpoint/2010/main" val="667344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4288" y="3838576"/>
            <a:ext cx="7917712" cy="1143000"/>
          </a:xfrm>
        </p:spPr>
        <p:txBody>
          <a:bodyPr>
            <a:normAutofit fontScale="90000"/>
          </a:bodyPr>
          <a:lstStyle/>
          <a:p>
            <a:pPr algn="ctr"/>
            <a:r>
              <a:rPr lang="en-US" dirty="0"/>
              <a:t>Emergency Management Division </a:t>
            </a:r>
            <a:endParaRPr lang="en-CA" dirty="0"/>
          </a:p>
        </p:txBody>
      </p:sp>
      <p:pic>
        <p:nvPicPr>
          <p:cNvPr id="4" name="Content Placeholder 3"/>
          <p:cNvPicPr>
            <a:picLocks noChangeAspect="1"/>
          </p:cNvPicPr>
          <p:nvPr/>
        </p:nvPicPr>
        <p:blipFill>
          <a:blip r:embed="rId2"/>
          <a:stretch>
            <a:fillRect/>
          </a:stretch>
        </p:blipFill>
        <p:spPr>
          <a:xfrm>
            <a:off x="114299" y="3175000"/>
            <a:ext cx="4376472" cy="3344333"/>
          </a:xfrm>
          <a:prstGeom prst="rect">
            <a:avLst/>
          </a:prstGeom>
        </p:spPr>
      </p:pic>
    </p:spTree>
    <p:extLst>
      <p:ext uri="{BB962C8B-B14F-4D97-AF65-F5344CB8AC3E}">
        <p14:creationId xmlns:p14="http://schemas.microsoft.com/office/powerpoint/2010/main" val="734648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sz="4800" dirty="0" smtClean="0"/>
          </a:p>
          <a:p>
            <a:pPr marL="0" indent="0" algn="ctr">
              <a:buNone/>
            </a:pPr>
            <a:r>
              <a:rPr lang="en-US" sz="4800" dirty="0" smtClean="0"/>
              <a:t>Have you lived through a disaster?</a:t>
            </a:r>
          </a:p>
          <a:p>
            <a:pPr marL="0" indent="0" algn="ctr">
              <a:buNone/>
            </a:pPr>
            <a:endParaRPr lang="en-US" sz="4800" dirty="0" smtClean="0"/>
          </a:p>
          <a:p>
            <a:pPr marL="0" indent="0" algn="ctr">
              <a:buNone/>
            </a:pPr>
            <a:r>
              <a:rPr lang="en-US" sz="4800" dirty="0" smtClean="0"/>
              <a:t>What did you notice going on around you?</a:t>
            </a:r>
          </a:p>
          <a:p>
            <a:endParaRPr lang="en-CA" dirty="0"/>
          </a:p>
        </p:txBody>
      </p:sp>
      <p:sp>
        <p:nvSpPr>
          <p:cNvPr id="3" name="Title 2"/>
          <p:cNvSpPr>
            <a:spLocks noGrp="1"/>
          </p:cNvSpPr>
          <p:nvPr>
            <p:ph type="title"/>
          </p:nvPr>
        </p:nvSpPr>
        <p:spPr/>
        <p:txBody>
          <a:bodyPr/>
          <a:lstStyle/>
          <a:p>
            <a:r>
              <a:rPr lang="en-US" dirty="0"/>
              <a:t>Emergency Management Programs</a:t>
            </a:r>
            <a:endParaRPr lang="en-CA" dirty="0"/>
          </a:p>
        </p:txBody>
      </p:sp>
    </p:spTree>
    <p:extLst>
      <p:ext uri="{BB962C8B-B14F-4D97-AF65-F5344CB8AC3E}">
        <p14:creationId xmlns:p14="http://schemas.microsoft.com/office/powerpoint/2010/main" val="2096422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7629" y="1251284"/>
            <a:ext cx="11619571" cy="4863766"/>
          </a:xfrm>
        </p:spPr>
        <p:txBody>
          <a:bodyPr/>
          <a:lstStyle/>
          <a:p>
            <a:pPr marL="0" indent="0">
              <a:buNone/>
            </a:pPr>
            <a:endParaRPr lang="en-US" sz="2025" b="1" dirty="0" smtClean="0"/>
          </a:p>
          <a:p>
            <a:pPr marL="0" indent="0">
              <a:buNone/>
            </a:pPr>
            <a:r>
              <a:rPr lang="en-US" sz="3200" spc="169" dirty="0" smtClean="0">
                <a:latin typeface="Myriad Pro" panose="020B0503030403020204" pitchFamily="34" charset="0"/>
                <a:ea typeface="+mj-ea"/>
                <a:cs typeface="+mj-cs"/>
              </a:rPr>
              <a:t>Justice Institute of </a:t>
            </a:r>
            <a:r>
              <a:rPr lang="en-US" sz="3200" spc="169" dirty="0">
                <a:latin typeface="Myriad Pro" panose="020B0503030403020204" pitchFamily="34" charset="0"/>
                <a:ea typeface="+mj-ea"/>
                <a:cs typeface="+mj-cs"/>
              </a:rPr>
              <a:t>B</a:t>
            </a:r>
            <a:r>
              <a:rPr lang="en-US" sz="3200" spc="169" dirty="0" smtClean="0">
                <a:latin typeface="Myriad Pro" panose="020B0503030403020204" pitchFamily="34" charset="0"/>
                <a:ea typeface="+mj-ea"/>
                <a:cs typeface="+mj-cs"/>
              </a:rPr>
              <a:t>ritish </a:t>
            </a:r>
            <a:r>
              <a:rPr lang="en-US" sz="3200" spc="169" dirty="0">
                <a:latin typeface="Myriad Pro" panose="020B0503030403020204" pitchFamily="34" charset="0"/>
                <a:ea typeface="+mj-ea"/>
                <a:cs typeface="+mj-cs"/>
              </a:rPr>
              <a:t>C</a:t>
            </a:r>
            <a:r>
              <a:rPr lang="en-US" sz="3200" spc="169" dirty="0" smtClean="0">
                <a:latin typeface="Myriad Pro" panose="020B0503030403020204" pitchFamily="34" charset="0"/>
                <a:ea typeface="+mj-ea"/>
                <a:cs typeface="+mj-cs"/>
              </a:rPr>
              <a:t>olumbia (JIBC)</a:t>
            </a:r>
          </a:p>
          <a:p>
            <a:pPr marL="0" indent="0">
              <a:buNone/>
            </a:pPr>
            <a:endParaRPr lang="en-US" sz="3200" spc="169" dirty="0" smtClean="0">
              <a:latin typeface="Myriad Pro" panose="020B0503030403020204" pitchFamily="34" charset="0"/>
              <a:ea typeface="+mj-ea"/>
              <a:cs typeface="+mj-cs"/>
            </a:endParaRPr>
          </a:p>
          <a:p>
            <a:pPr lvl="1"/>
            <a:r>
              <a:rPr lang="en-US" sz="2800" spc="169" dirty="0" smtClean="0">
                <a:latin typeface="Myriad Pro" panose="020B0503030403020204" pitchFamily="34" charset="0"/>
                <a:ea typeface="+mj-ea"/>
                <a:cs typeface="+mj-cs"/>
              </a:rPr>
              <a:t>Canada’s leading public safety educator </a:t>
            </a:r>
          </a:p>
          <a:p>
            <a:pPr lvl="1"/>
            <a:r>
              <a:rPr lang="en-US" sz="2800" spc="169" dirty="0" smtClean="0">
                <a:latin typeface="Myriad Pro" panose="020B0503030403020204" pitchFamily="34" charset="0"/>
                <a:ea typeface="+mj-ea"/>
                <a:cs typeface="+mj-cs"/>
              </a:rPr>
              <a:t>Founded in 1978 </a:t>
            </a:r>
          </a:p>
          <a:p>
            <a:pPr lvl="1"/>
            <a:r>
              <a:rPr lang="en-US" sz="2800" spc="169" dirty="0" smtClean="0">
                <a:latin typeface="Myriad Pro" panose="020B0503030403020204" pitchFamily="34" charset="0"/>
                <a:ea typeface="+mj-ea"/>
                <a:cs typeface="+mj-cs"/>
              </a:rPr>
              <a:t>Six campuses: New </a:t>
            </a:r>
            <a:r>
              <a:rPr lang="en-US" sz="2800" spc="169" dirty="0">
                <a:latin typeface="Myriad Pro" panose="020B0503030403020204" pitchFamily="34" charset="0"/>
                <a:ea typeface="+mj-ea"/>
                <a:cs typeface="+mj-cs"/>
              </a:rPr>
              <a:t>W</a:t>
            </a:r>
            <a:r>
              <a:rPr lang="en-US" sz="2800" spc="169" dirty="0" smtClean="0">
                <a:latin typeface="Myriad Pro" panose="020B0503030403020204" pitchFamily="34" charset="0"/>
                <a:ea typeface="+mj-ea"/>
                <a:cs typeface="+mj-cs"/>
              </a:rPr>
              <a:t>estminster, Maple </a:t>
            </a:r>
            <a:r>
              <a:rPr lang="en-US" sz="2800" spc="169" dirty="0">
                <a:latin typeface="Myriad Pro" panose="020B0503030403020204" pitchFamily="34" charset="0"/>
                <a:ea typeface="+mj-ea"/>
                <a:cs typeface="+mj-cs"/>
              </a:rPr>
              <a:t>R</a:t>
            </a:r>
            <a:r>
              <a:rPr lang="en-US" sz="2800" spc="169" dirty="0" smtClean="0">
                <a:latin typeface="Myriad Pro" panose="020B0503030403020204" pitchFamily="34" charset="0"/>
                <a:ea typeface="+mj-ea"/>
                <a:cs typeface="+mj-cs"/>
              </a:rPr>
              <a:t>idge, </a:t>
            </a:r>
            <a:r>
              <a:rPr lang="en-US" sz="2800" spc="169" dirty="0">
                <a:latin typeface="Myriad Pro" panose="020B0503030403020204" pitchFamily="34" charset="0"/>
                <a:ea typeface="+mj-ea"/>
                <a:cs typeface="+mj-cs"/>
              </a:rPr>
              <a:t>C</a:t>
            </a:r>
            <a:r>
              <a:rPr lang="en-US" sz="2800" spc="169" dirty="0" smtClean="0">
                <a:latin typeface="Myriad Pro" panose="020B0503030403020204" pitchFamily="34" charset="0"/>
                <a:ea typeface="+mj-ea"/>
                <a:cs typeface="+mj-cs"/>
              </a:rPr>
              <a:t>hilliwack, </a:t>
            </a:r>
            <a:r>
              <a:rPr lang="en-US" sz="2800" spc="169" dirty="0">
                <a:latin typeface="Myriad Pro" panose="020B0503030403020204" pitchFamily="34" charset="0"/>
                <a:ea typeface="+mj-ea"/>
                <a:cs typeface="+mj-cs"/>
              </a:rPr>
              <a:t>O</a:t>
            </a:r>
            <a:r>
              <a:rPr lang="en-US" sz="2800" spc="169" dirty="0" smtClean="0">
                <a:latin typeface="Myriad Pro" panose="020B0503030403020204" pitchFamily="34" charset="0"/>
                <a:ea typeface="+mj-ea"/>
                <a:cs typeface="+mj-cs"/>
              </a:rPr>
              <a:t>kanagan, </a:t>
            </a:r>
            <a:r>
              <a:rPr lang="en-US" sz="2800" spc="169" dirty="0">
                <a:latin typeface="Myriad Pro" panose="020B0503030403020204" pitchFamily="34" charset="0"/>
                <a:ea typeface="+mj-ea"/>
                <a:cs typeface="+mj-cs"/>
              </a:rPr>
              <a:t>P</a:t>
            </a:r>
            <a:r>
              <a:rPr lang="en-US" sz="2800" spc="169" dirty="0" smtClean="0">
                <a:latin typeface="Myriad Pro" panose="020B0503030403020204" pitchFamily="34" charset="0"/>
                <a:ea typeface="+mj-ea"/>
                <a:cs typeface="+mj-cs"/>
              </a:rPr>
              <a:t>itt meadows, and Victoria</a:t>
            </a:r>
          </a:p>
          <a:p>
            <a:pPr lvl="1"/>
            <a:r>
              <a:rPr lang="en-US" sz="2800" spc="169" dirty="0" smtClean="0">
                <a:latin typeface="Myriad Pro" panose="020B0503030403020204" pitchFamily="34" charset="0"/>
                <a:ea typeface="+mj-ea"/>
                <a:cs typeface="+mj-cs"/>
              </a:rPr>
              <a:t>Deliver programs in 90 communities in B.C., Canada and around the world</a:t>
            </a:r>
          </a:p>
          <a:p>
            <a:endParaRPr lang="en-CA" dirty="0"/>
          </a:p>
        </p:txBody>
      </p:sp>
      <p:sp>
        <p:nvSpPr>
          <p:cNvPr id="3" name="Title 2"/>
          <p:cNvSpPr>
            <a:spLocks noGrp="1"/>
          </p:cNvSpPr>
          <p:nvPr>
            <p:ph type="title"/>
          </p:nvPr>
        </p:nvSpPr>
        <p:spPr/>
        <p:txBody>
          <a:bodyPr/>
          <a:lstStyle/>
          <a:p>
            <a:r>
              <a:rPr lang="en-US" spc="169" dirty="0"/>
              <a:t>WHO ARE WE? </a:t>
            </a:r>
            <a:endParaRPr lang="en-CA" dirty="0"/>
          </a:p>
        </p:txBody>
      </p:sp>
    </p:spTree>
    <p:extLst>
      <p:ext uri="{BB962C8B-B14F-4D97-AF65-F5344CB8AC3E}">
        <p14:creationId xmlns:p14="http://schemas.microsoft.com/office/powerpoint/2010/main" val="1162040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pc="169" dirty="0"/>
              <a:t>What is Emergency Management?</a:t>
            </a:r>
            <a:endParaRPr lang="en-CA" dirty="0"/>
          </a:p>
        </p:txBody>
      </p:sp>
      <p:pic>
        <p:nvPicPr>
          <p:cNvPr id="9" name="Picture 4" descr="https://d2.alternativeto.net/dist/s/bfb4fc95-7ea7-e011-979d-0025902c7e73_1_full.jpg?format=jpg&amp;width=1600&amp;height=1600&amp;mode=min&amp;upscale=fal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8208" y="1607669"/>
            <a:ext cx="2147900" cy="15061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6" descr="https://www.victoria.ca/assets/Departments/Emergency~Preparedness/Images/EMBC%20Recognition%20pic%2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778" b="31111"/>
          <a:stretch/>
        </p:blipFill>
        <p:spPr bwMode="auto">
          <a:xfrm>
            <a:off x="3875404" y="4306635"/>
            <a:ext cx="4102768" cy="1572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descr="Image result for fort mcmurray fire"/>
          <p:cNvPicPr>
            <a:picLocks noChangeAspect="1" noChangeArrowheads="1"/>
          </p:cNvPicPr>
          <p:nvPr/>
        </p:nvPicPr>
        <p:blipFill rotWithShape="1">
          <a:blip r:embed="rId4">
            <a:extLst>
              <a:ext uri="{28A0092B-C50C-407E-A947-70E740481C1C}">
                <a14:useLocalDpi xmlns:a14="http://schemas.microsoft.com/office/drawing/2010/main" val="0"/>
              </a:ext>
            </a:extLst>
          </a:blip>
          <a:srcRect l="13415" t="20217" r="13270" b="16246"/>
          <a:stretch/>
        </p:blipFill>
        <p:spPr bwMode="auto">
          <a:xfrm>
            <a:off x="762000" y="3886200"/>
            <a:ext cx="2590801" cy="16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0" descr="Image result for emergency pl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3172" y="1982578"/>
            <a:ext cx="3057594" cy="1978443"/>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95207" y="1219200"/>
            <a:ext cx="2841481" cy="18965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7"/>
          <a:stretch>
            <a:fillRect/>
          </a:stretch>
        </p:blipFill>
        <p:spPr>
          <a:xfrm>
            <a:off x="9393550" y="756581"/>
            <a:ext cx="1628711" cy="3967819"/>
          </a:xfrm>
          <a:prstGeom prst="rect">
            <a:avLst/>
          </a:prstGeom>
          <a:effectLst>
            <a:outerShdw blurRad="50800" dist="38100" dir="2700000" algn="tl" rotWithShape="0">
              <a:prstClr val="black">
                <a:alpha val="40000"/>
              </a:prstClr>
            </a:outerShdw>
          </a:effectLst>
        </p:spPr>
      </p:pic>
      <p:pic>
        <p:nvPicPr>
          <p:cNvPr id="15" name="Picture 2" descr="http://www.merrittherald.com/wp-content/uploads/2017/07/fire-evacuees_we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823"/>
          <a:stretch/>
        </p:blipFill>
        <p:spPr bwMode="auto">
          <a:xfrm>
            <a:off x="8609384" y="5008486"/>
            <a:ext cx="2412877" cy="15760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27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smtClean="0"/>
              <a:t>Write emergency plans</a:t>
            </a:r>
          </a:p>
          <a:p>
            <a:r>
              <a:rPr lang="en-US" dirty="0" smtClean="0"/>
              <a:t>Manage an Emergency Operations Centre</a:t>
            </a:r>
          </a:p>
          <a:p>
            <a:r>
              <a:rPr lang="en-US" dirty="0" smtClean="0"/>
              <a:t>Organize community groups</a:t>
            </a:r>
          </a:p>
          <a:p>
            <a:r>
              <a:rPr lang="en-US" dirty="0" smtClean="0"/>
              <a:t>Work with vulnerable communities</a:t>
            </a:r>
          </a:p>
          <a:p>
            <a:r>
              <a:rPr lang="en-US" dirty="0" smtClean="0"/>
              <a:t>Interpret laws</a:t>
            </a:r>
          </a:p>
          <a:p>
            <a:r>
              <a:rPr lang="en-US" dirty="0" smtClean="0"/>
              <a:t>Create business continuity plans</a:t>
            </a:r>
            <a:endParaRPr lang="en-US" dirty="0"/>
          </a:p>
        </p:txBody>
      </p:sp>
      <p:sp>
        <p:nvSpPr>
          <p:cNvPr id="6" name="Content Placeholder 5"/>
          <p:cNvSpPr>
            <a:spLocks noGrp="1"/>
          </p:cNvSpPr>
          <p:nvPr>
            <p:ph sz="quarter" idx="4"/>
          </p:nvPr>
        </p:nvSpPr>
        <p:spPr/>
        <p:txBody>
          <a:bodyPr/>
          <a:lstStyle/>
          <a:p>
            <a:r>
              <a:rPr lang="en-US" dirty="0" smtClean="0"/>
              <a:t>Create disaster simulations</a:t>
            </a:r>
            <a:endParaRPr lang="en-US" dirty="0"/>
          </a:p>
          <a:p>
            <a:r>
              <a:rPr lang="en-US" dirty="0" smtClean="0"/>
              <a:t>Use social media</a:t>
            </a:r>
          </a:p>
          <a:p>
            <a:r>
              <a:rPr lang="en-US" dirty="0" smtClean="0"/>
              <a:t>Protect </a:t>
            </a:r>
            <a:r>
              <a:rPr lang="en-US" dirty="0"/>
              <a:t>heritage items</a:t>
            </a:r>
          </a:p>
          <a:p>
            <a:r>
              <a:rPr lang="en-US" dirty="0" smtClean="0"/>
              <a:t>Plan for recovery</a:t>
            </a:r>
          </a:p>
          <a:p>
            <a:r>
              <a:rPr lang="en-US" dirty="0" smtClean="0"/>
              <a:t>Meet with mayor and council</a:t>
            </a:r>
            <a:endParaRPr lang="en-US" dirty="0"/>
          </a:p>
          <a:p>
            <a:r>
              <a:rPr lang="en-US" dirty="0" smtClean="0"/>
              <a:t>Create GIS maps</a:t>
            </a:r>
          </a:p>
          <a:p>
            <a:r>
              <a:rPr lang="en-US" dirty="0" smtClean="0"/>
              <a:t>Help people and animals during disasters</a:t>
            </a:r>
            <a:endParaRPr lang="en-CA" dirty="0"/>
          </a:p>
        </p:txBody>
      </p:sp>
      <p:sp>
        <p:nvSpPr>
          <p:cNvPr id="3" name="Title 2"/>
          <p:cNvSpPr>
            <a:spLocks noGrp="1"/>
          </p:cNvSpPr>
          <p:nvPr>
            <p:ph type="title"/>
          </p:nvPr>
        </p:nvSpPr>
        <p:spPr/>
        <p:txBody>
          <a:bodyPr/>
          <a:lstStyle/>
          <a:p>
            <a:r>
              <a:rPr lang="en-US" dirty="0" smtClean="0"/>
              <a:t>What do emergency Managers do?</a:t>
            </a:r>
            <a:endParaRPr lang="en-CA" dirty="0"/>
          </a:p>
        </p:txBody>
      </p:sp>
      <p:sp>
        <p:nvSpPr>
          <p:cNvPr id="7" name="Content Placeholder 1"/>
          <p:cNvSpPr txBox="1">
            <a:spLocks/>
          </p:cNvSpPr>
          <p:nvPr/>
        </p:nvSpPr>
        <p:spPr>
          <a:xfrm>
            <a:off x="394301" y="1226288"/>
            <a:ext cx="11047228" cy="1151860"/>
          </a:xfrm>
          <a:prstGeom prst="rect">
            <a:avLst/>
          </a:prstGeom>
        </p:spPr>
        <p:txBody>
          <a:bodyPr numCol="1" anchor="b"/>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389"/>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04389"/>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04389"/>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04389"/>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4389"/>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smtClean="0"/>
              <a:t>Emergency management focuses on preparing communities and agencies for disasters</a:t>
            </a:r>
          </a:p>
          <a:p>
            <a:endParaRPr lang="en-US" dirty="0" smtClean="0"/>
          </a:p>
        </p:txBody>
      </p:sp>
    </p:spTree>
    <p:extLst>
      <p:ext uri="{BB962C8B-B14F-4D97-AF65-F5344CB8AC3E}">
        <p14:creationId xmlns:p14="http://schemas.microsoft.com/office/powerpoint/2010/main" val="1954329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Asst. Manager, Safety &amp; Emergency Mgmt.</a:t>
            </a:r>
            <a:endParaRPr lang="en-CA" b="1" dirty="0"/>
          </a:p>
        </p:txBody>
      </p:sp>
      <p:sp>
        <p:nvSpPr>
          <p:cNvPr id="9" name="Content Placeholder 5"/>
          <p:cNvSpPr txBox="1">
            <a:spLocks/>
          </p:cNvSpPr>
          <p:nvPr/>
        </p:nvSpPr>
        <p:spPr>
          <a:xfrm>
            <a:off x="6172200" y="1825625"/>
            <a:ext cx="5181600" cy="4351338"/>
          </a:xfrm>
          <a:prstGeom prst="rect">
            <a:avLst/>
          </a:prstGeom>
          <a:solidFill>
            <a:srgbClr val="FDDE78"/>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smtClean="0">
                <a:latin typeface="+mj-lt"/>
              </a:rPr>
              <a:t>Translink</a:t>
            </a:r>
          </a:p>
          <a:p>
            <a:r>
              <a:rPr lang="en-US" sz="3400" smtClean="0">
                <a:latin typeface="+mj-lt"/>
              </a:rPr>
              <a:t>$85,068 - $106,335</a:t>
            </a:r>
          </a:p>
          <a:p>
            <a:r>
              <a:rPr lang="en-US" sz="3400" smtClean="0">
                <a:latin typeface="+mj-lt"/>
              </a:rPr>
              <a:t>Develops and manages customer and occupational safety policies &amp; programs, and supports the company-wide emergency management program.</a:t>
            </a:r>
            <a:endParaRPr lang="en-CA" sz="3400" dirty="0">
              <a:latin typeface="+mj-lt"/>
            </a:endParaRPr>
          </a:p>
        </p:txBody>
      </p:sp>
      <p:pic>
        <p:nvPicPr>
          <p:cNvPr id="10" name="Content Placeholder 1"/>
          <p:cNvPicPr>
            <a:picLocks noChangeAspect="1"/>
          </p:cNvPicPr>
          <p:nvPr/>
        </p:nvPicPr>
        <p:blipFill>
          <a:blip r:embed="rId2"/>
          <a:stretch>
            <a:fillRect/>
          </a:stretch>
        </p:blipFill>
        <p:spPr>
          <a:xfrm>
            <a:off x="1263618" y="1825625"/>
            <a:ext cx="4330764" cy="4351338"/>
          </a:xfrm>
          <a:prstGeom prst="rect">
            <a:avLst/>
          </a:prstGeom>
        </p:spPr>
      </p:pic>
    </p:spTree>
    <p:extLst>
      <p:ext uri="{BB962C8B-B14F-4D97-AF65-F5344CB8AC3E}">
        <p14:creationId xmlns:p14="http://schemas.microsoft.com/office/powerpoint/2010/main" val="345273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Readiness &amp; Security Program Officer</a:t>
            </a:r>
            <a:endParaRPr lang="en-CA" b="1" dirty="0"/>
          </a:p>
        </p:txBody>
      </p:sp>
      <p:sp>
        <p:nvSpPr>
          <p:cNvPr id="6" name="Content Placeholder 5"/>
          <p:cNvSpPr txBox="1">
            <a:spLocks/>
          </p:cNvSpPr>
          <p:nvPr/>
        </p:nvSpPr>
        <p:spPr>
          <a:xfrm>
            <a:off x="6172200" y="1825625"/>
            <a:ext cx="5181600" cy="4351338"/>
          </a:xfrm>
          <a:prstGeom prst="rect">
            <a:avLst/>
          </a:prstGeom>
          <a:solidFill>
            <a:srgbClr val="F6E1CC"/>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smtClean="0">
                <a:latin typeface="+mj-lt"/>
              </a:rPr>
              <a:t>Government of Canada</a:t>
            </a:r>
          </a:p>
          <a:p>
            <a:r>
              <a:rPr lang="en-US" sz="3200" smtClean="0">
                <a:latin typeface="+mj-lt"/>
              </a:rPr>
              <a:t>$97,825</a:t>
            </a:r>
          </a:p>
          <a:p>
            <a:r>
              <a:rPr lang="en-US" sz="3200" smtClean="0">
                <a:latin typeface="+mj-lt"/>
              </a:rPr>
              <a:t>Responsible for ensuring the Consulate General of Canada in New York is always in a state of readiness to respond to international emergencies affecting Canadian communities abroad.</a:t>
            </a:r>
            <a:endParaRPr lang="en-CA" sz="3200" dirty="0">
              <a:latin typeface="+mj-lt"/>
            </a:endParaRPr>
          </a:p>
        </p:txBody>
      </p:sp>
      <p:pic>
        <p:nvPicPr>
          <p:cNvPr id="7" name="Content Placeholder 1"/>
          <p:cNvPicPr>
            <a:picLocks noChangeAspect="1"/>
          </p:cNvPicPr>
          <p:nvPr/>
        </p:nvPicPr>
        <p:blipFill>
          <a:blip r:embed="rId2"/>
          <a:stretch>
            <a:fillRect/>
          </a:stretch>
        </p:blipFill>
        <p:spPr>
          <a:xfrm>
            <a:off x="1242946" y="1825625"/>
            <a:ext cx="4372107" cy="4351338"/>
          </a:xfrm>
          <a:prstGeom prst="rect">
            <a:avLst/>
          </a:prstGeom>
        </p:spPr>
      </p:pic>
    </p:spTree>
    <p:extLst>
      <p:ext uri="{BB962C8B-B14F-4D97-AF65-F5344CB8AC3E}">
        <p14:creationId xmlns:p14="http://schemas.microsoft.com/office/powerpoint/2010/main" val="389263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Public Safety &amp; Security Coordinator</a:t>
            </a:r>
            <a:endParaRPr lang="en-CA" b="1" dirty="0"/>
          </a:p>
        </p:txBody>
      </p:sp>
      <p:pic>
        <p:nvPicPr>
          <p:cNvPr id="3" name="Content Placeholder 1"/>
          <p:cNvPicPr>
            <a:picLocks noChangeAspect="1"/>
          </p:cNvPicPr>
          <p:nvPr/>
        </p:nvPicPr>
        <p:blipFill>
          <a:blip r:embed="rId2"/>
          <a:stretch>
            <a:fillRect/>
          </a:stretch>
        </p:blipFill>
        <p:spPr>
          <a:xfrm>
            <a:off x="1263618" y="1825625"/>
            <a:ext cx="4330764" cy="4351338"/>
          </a:xfrm>
          <a:prstGeom prst="rect">
            <a:avLst/>
          </a:prstGeom>
        </p:spPr>
      </p:pic>
      <p:sp>
        <p:nvSpPr>
          <p:cNvPr id="4" name="Content Placeholder 5"/>
          <p:cNvSpPr txBox="1">
            <a:spLocks/>
          </p:cNvSpPr>
          <p:nvPr/>
        </p:nvSpPr>
        <p:spPr>
          <a:xfrm>
            <a:off x="6172200" y="1825625"/>
            <a:ext cx="5181600" cy="4351338"/>
          </a:xfrm>
          <a:prstGeom prst="rect">
            <a:avLst/>
          </a:prstGeom>
          <a:solidFill>
            <a:srgbClr val="A8D8EB"/>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00" smtClean="0">
                <a:latin typeface="+mj-lt"/>
              </a:rPr>
              <a:t>George Brown College</a:t>
            </a:r>
          </a:p>
          <a:p>
            <a:r>
              <a:rPr lang="en-US" sz="3300" smtClean="0">
                <a:latin typeface="+mj-lt"/>
              </a:rPr>
              <a:t>$57,703 - $72,129</a:t>
            </a:r>
          </a:p>
          <a:p>
            <a:r>
              <a:rPr lang="en-US" sz="3300" smtClean="0">
                <a:latin typeface="+mj-lt"/>
              </a:rPr>
              <a:t>Responsible for incident investigations, reporting on threats, hazards &amp;incidents, tracking &amp; maintaining College records for legal proceedings.</a:t>
            </a:r>
            <a:endParaRPr lang="en-CA" sz="3300" dirty="0">
              <a:latin typeface="+mj-lt"/>
            </a:endParaRPr>
          </a:p>
        </p:txBody>
      </p:sp>
    </p:spTree>
    <p:extLst>
      <p:ext uri="{BB962C8B-B14F-4D97-AF65-F5344CB8AC3E}">
        <p14:creationId xmlns:p14="http://schemas.microsoft.com/office/powerpoint/2010/main" val="318269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Emergency Planning Coordinator</a:t>
            </a:r>
            <a:endParaRPr lang="en-CA" b="1" dirty="0"/>
          </a:p>
        </p:txBody>
      </p:sp>
      <p:sp>
        <p:nvSpPr>
          <p:cNvPr id="6" name="Content Placeholder 5"/>
          <p:cNvSpPr txBox="1">
            <a:spLocks/>
          </p:cNvSpPr>
          <p:nvPr/>
        </p:nvSpPr>
        <p:spPr>
          <a:xfrm>
            <a:off x="6172200" y="1825625"/>
            <a:ext cx="5181600" cy="4351338"/>
          </a:xfrm>
          <a:prstGeom prst="rect">
            <a:avLst/>
          </a:prstGeom>
          <a:solidFill>
            <a:srgbClr val="A8D8EB"/>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smtClean="0">
                <a:latin typeface="+mj-lt"/>
              </a:rPr>
              <a:t>Toronto Public Health</a:t>
            </a:r>
          </a:p>
          <a:p>
            <a:r>
              <a:rPr lang="en-US" sz="3200" smtClean="0">
                <a:latin typeface="+mj-lt"/>
              </a:rPr>
              <a:t>$94,421 - $110,929</a:t>
            </a:r>
          </a:p>
          <a:p>
            <a:r>
              <a:rPr lang="en-US" sz="3200" smtClean="0">
                <a:latin typeface="+mj-lt"/>
              </a:rPr>
              <a:t>Responsible for developing and maintaining components of the Toronto Public Health Emergency Plan and assigned emergency support functions, and other risk specific plans.</a:t>
            </a:r>
            <a:endParaRPr lang="en-CA" sz="3200" dirty="0">
              <a:latin typeface="+mj-lt"/>
            </a:endParaRPr>
          </a:p>
        </p:txBody>
      </p:sp>
      <p:pic>
        <p:nvPicPr>
          <p:cNvPr id="7" name="Content Placeholder 7"/>
          <p:cNvPicPr>
            <a:picLocks noChangeAspect="1"/>
          </p:cNvPicPr>
          <p:nvPr/>
        </p:nvPicPr>
        <p:blipFill>
          <a:blip r:embed="rId2"/>
          <a:stretch>
            <a:fillRect/>
          </a:stretch>
        </p:blipFill>
        <p:spPr>
          <a:xfrm>
            <a:off x="1248139" y="1825625"/>
            <a:ext cx="4361722" cy="4351338"/>
          </a:xfrm>
          <a:prstGeom prst="rect">
            <a:avLst/>
          </a:prstGeom>
        </p:spPr>
      </p:pic>
    </p:spTree>
    <p:extLst>
      <p:ext uri="{BB962C8B-B14F-4D97-AF65-F5344CB8AC3E}">
        <p14:creationId xmlns:p14="http://schemas.microsoft.com/office/powerpoint/2010/main" val="2837608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
          <p:cNvPicPr>
            <a:picLocks noChangeAspect="1"/>
          </p:cNvPicPr>
          <p:nvPr/>
        </p:nvPicPr>
        <p:blipFill>
          <a:blip r:embed="rId2"/>
          <a:stretch>
            <a:fillRect/>
          </a:stretch>
        </p:blipFill>
        <p:spPr>
          <a:xfrm>
            <a:off x="1263618" y="1825625"/>
            <a:ext cx="4330764" cy="4351338"/>
          </a:xfrm>
          <a:prstGeom prst="rect">
            <a:avLst/>
          </a:prstGeom>
        </p:spPr>
      </p:pic>
      <p:sp>
        <p:nvSpPr>
          <p:cNvPr id="9" name="Content Placeholder 5"/>
          <p:cNvSpPr txBox="1">
            <a:spLocks/>
          </p:cNvSpPr>
          <p:nvPr/>
        </p:nvSpPr>
        <p:spPr>
          <a:xfrm>
            <a:off x="6172200" y="1825625"/>
            <a:ext cx="5181600" cy="4351338"/>
          </a:xfrm>
          <a:prstGeom prst="rect">
            <a:avLst/>
          </a:prstGeom>
          <a:solidFill>
            <a:srgbClr val="8DC63F"/>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3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3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3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3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00" smtClean="0">
                <a:latin typeface="+mj-lt"/>
              </a:rPr>
              <a:t>Wilfrid Laurier University</a:t>
            </a:r>
          </a:p>
          <a:p>
            <a:r>
              <a:rPr lang="en-US" sz="3300" smtClean="0">
                <a:latin typeface="+mj-lt"/>
              </a:rPr>
              <a:t>$65,137 - $76,603</a:t>
            </a:r>
          </a:p>
          <a:p>
            <a:r>
              <a:rPr lang="en-US" sz="3300" smtClean="0">
                <a:latin typeface="+mj-lt"/>
              </a:rPr>
              <a:t>Responsible for developing the University’s Emergency Response Plan, and maintaining and communicating emergency preparedness measures and strategies.</a:t>
            </a:r>
            <a:endParaRPr lang="en-CA" sz="3300" dirty="0">
              <a:latin typeface="+mj-lt"/>
            </a:endParaRPr>
          </a:p>
        </p:txBody>
      </p:sp>
      <p:sp>
        <p:nvSpPr>
          <p:cNvPr id="10"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t>Emergency Management &amp; Fire Safety Officer</a:t>
            </a:r>
            <a:endParaRPr lang="en-CA" b="1" dirty="0"/>
          </a:p>
        </p:txBody>
      </p:sp>
    </p:spTree>
    <p:extLst>
      <p:ext uri="{BB962C8B-B14F-4D97-AF65-F5344CB8AC3E}">
        <p14:creationId xmlns:p14="http://schemas.microsoft.com/office/powerpoint/2010/main" val="854639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7630" y="1081156"/>
            <a:ext cx="3491569" cy="3161235"/>
          </a:xfrm>
          <a:solidFill>
            <a:schemeClr val="accent1">
              <a:lumMod val="20000"/>
              <a:lumOff val="80000"/>
            </a:schemeClr>
          </a:solidFill>
        </p:spPr>
        <p:txBody>
          <a:bodyPr/>
          <a:lstStyle/>
          <a:p>
            <a:pPr marL="0" indent="0" algn="ctr">
              <a:buNone/>
            </a:pPr>
            <a:r>
              <a:rPr lang="en-US" sz="2400" dirty="0" smtClean="0">
                <a:latin typeface="Myriad Pro" panose="020B0503030403020204"/>
              </a:rPr>
              <a:t>I want to be done in: </a:t>
            </a:r>
          </a:p>
          <a:p>
            <a:pPr marL="0" indent="0" algn="ctr">
              <a:buNone/>
            </a:pPr>
            <a:r>
              <a:rPr lang="en-US" b="1" dirty="0" smtClean="0">
                <a:latin typeface="Myriad Pro" panose="020B0503030403020204"/>
              </a:rPr>
              <a:t>4-6 months</a:t>
            </a:r>
          </a:p>
          <a:p>
            <a:pPr marL="0" indent="0" algn="ctr">
              <a:buNone/>
            </a:pPr>
            <a:endParaRPr lang="en-US" sz="2400" dirty="0">
              <a:latin typeface="Myriad Pro" panose="020B0503030403020204"/>
            </a:endParaRPr>
          </a:p>
          <a:p>
            <a:pPr marL="0" indent="0" algn="ctr">
              <a:buNone/>
            </a:pPr>
            <a:r>
              <a:rPr lang="en-US" sz="2400" dirty="0" smtClean="0">
                <a:latin typeface="Myriad Pro" panose="020B0503030403020204"/>
              </a:rPr>
              <a:t>Certificate in Emergency Management </a:t>
            </a:r>
            <a:endParaRPr lang="en-US" sz="2400" dirty="0">
              <a:latin typeface="Myriad Pro" panose="020B0503030403020204"/>
            </a:endParaRPr>
          </a:p>
          <a:p>
            <a:pPr marL="0" indent="0">
              <a:buNone/>
            </a:pPr>
            <a:endParaRPr lang="en-CA" dirty="0"/>
          </a:p>
        </p:txBody>
      </p:sp>
      <p:sp>
        <p:nvSpPr>
          <p:cNvPr id="3" name="Title 2"/>
          <p:cNvSpPr>
            <a:spLocks noGrp="1"/>
          </p:cNvSpPr>
          <p:nvPr>
            <p:ph type="title"/>
          </p:nvPr>
        </p:nvSpPr>
        <p:spPr/>
        <p:txBody>
          <a:bodyPr/>
          <a:lstStyle/>
          <a:p>
            <a:r>
              <a:rPr lang="en-US" spc="169" dirty="0"/>
              <a:t>Emergency Management </a:t>
            </a:r>
            <a:endParaRPr lang="en-CA" dirty="0"/>
          </a:p>
        </p:txBody>
      </p:sp>
      <p:sp>
        <p:nvSpPr>
          <p:cNvPr id="7" name="Content Placeholder 1"/>
          <p:cNvSpPr>
            <a:spLocks noGrp="1"/>
          </p:cNvSpPr>
          <p:nvPr>
            <p:ph sz="half" idx="1"/>
          </p:nvPr>
        </p:nvSpPr>
        <p:spPr>
          <a:xfrm>
            <a:off x="926851" y="5273933"/>
            <a:ext cx="10435812" cy="584603"/>
          </a:xfrm>
        </p:spPr>
        <p:txBody>
          <a:bodyPr/>
          <a:lstStyle/>
          <a:p>
            <a:pPr marL="0" indent="0">
              <a:buNone/>
            </a:pPr>
            <a:r>
              <a:rPr lang="en-US" sz="2400" b="1" i="1" dirty="0" smtClean="0">
                <a:latin typeface="Myriad Pro" panose="020B0503030403020204"/>
              </a:rPr>
              <a:t>All programs are entirely online, offered part-time and full-time!</a:t>
            </a:r>
            <a:endParaRPr lang="en-CA" b="1" i="1" dirty="0"/>
          </a:p>
        </p:txBody>
      </p:sp>
      <p:sp>
        <p:nvSpPr>
          <p:cNvPr id="9" name="Content Placeholder 1"/>
          <p:cNvSpPr>
            <a:spLocks noGrp="1"/>
          </p:cNvSpPr>
          <p:nvPr>
            <p:ph sz="half" idx="1"/>
          </p:nvPr>
        </p:nvSpPr>
        <p:spPr>
          <a:xfrm>
            <a:off x="4237117" y="1081156"/>
            <a:ext cx="3354527" cy="3161235"/>
          </a:xfrm>
          <a:solidFill>
            <a:schemeClr val="accent2">
              <a:lumMod val="20000"/>
              <a:lumOff val="80000"/>
            </a:schemeClr>
          </a:solidFill>
        </p:spPr>
        <p:txBody>
          <a:bodyPr/>
          <a:lstStyle/>
          <a:p>
            <a:pPr marL="0" indent="0" algn="ctr">
              <a:buNone/>
            </a:pPr>
            <a:r>
              <a:rPr lang="en-US" sz="2400" dirty="0" smtClean="0">
                <a:latin typeface="Myriad Pro" panose="020B0503030403020204"/>
              </a:rPr>
              <a:t>I want to be done in:</a:t>
            </a:r>
          </a:p>
          <a:p>
            <a:pPr marL="0" indent="0" algn="ctr">
              <a:buNone/>
            </a:pPr>
            <a:r>
              <a:rPr lang="en-US" sz="2400" dirty="0" smtClean="0">
                <a:latin typeface="Myriad Pro" panose="020B0503030403020204"/>
              </a:rPr>
              <a:t> </a:t>
            </a:r>
            <a:r>
              <a:rPr lang="en-US" sz="2400" b="1" dirty="0" smtClean="0">
                <a:latin typeface="Myriad Pro" panose="020B0503030403020204"/>
              </a:rPr>
              <a:t>2-3 years</a:t>
            </a:r>
          </a:p>
          <a:p>
            <a:pPr marL="0" indent="0" algn="ctr">
              <a:buNone/>
            </a:pPr>
            <a:endParaRPr lang="en-US" sz="2400" dirty="0">
              <a:latin typeface="Myriad Pro" panose="020B0503030403020204"/>
            </a:endParaRPr>
          </a:p>
          <a:p>
            <a:pPr marL="0" indent="0" algn="ctr">
              <a:buNone/>
            </a:pPr>
            <a:r>
              <a:rPr lang="en-US" sz="2400" dirty="0" smtClean="0">
                <a:latin typeface="Myriad Pro" panose="020B0503030403020204"/>
              </a:rPr>
              <a:t>Diploma in </a:t>
            </a:r>
            <a:r>
              <a:rPr lang="en-US" sz="2400" dirty="0">
                <a:latin typeface="Myriad Pro" panose="020B0503030403020204"/>
              </a:rPr>
              <a:t>Emergency &amp; Security </a:t>
            </a:r>
            <a:r>
              <a:rPr lang="en-US" sz="2400" dirty="0" smtClean="0">
                <a:latin typeface="Myriad Pro" panose="020B0503030403020204"/>
              </a:rPr>
              <a:t>Management</a:t>
            </a:r>
          </a:p>
        </p:txBody>
      </p:sp>
      <p:sp>
        <p:nvSpPr>
          <p:cNvPr id="10" name="Content Placeholder 1"/>
          <p:cNvSpPr>
            <a:spLocks noGrp="1"/>
          </p:cNvSpPr>
          <p:nvPr>
            <p:ph sz="half" idx="1"/>
          </p:nvPr>
        </p:nvSpPr>
        <p:spPr>
          <a:xfrm>
            <a:off x="8249136" y="1081156"/>
            <a:ext cx="3372247" cy="3161235"/>
          </a:xfrm>
          <a:solidFill>
            <a:schemeClr val="accent6">
              <a:lumMod val="20000"/>
              <a:lumOff val="80000"/>
            </a:schemeClr>
          </a:solidFill>
        </p:spPr>
        <p:txBody>
          <a:bodyPr/>
          <a:lstStyle/>
          <a:p>
            <a:pPr marL="0" indent="0" algn="ctr">
              <a:buNone/>
            </a:pPr>
            <a:r>
              <a:rPr lang="en-US" sz="2400" dirty="0">
                <a:latin typeface="Myriad Pro" panose="020B0503030403020204"/>
              </a:rPr>
              <a:t>I want to be done in:</a:t>
            </a:r>
          </a:p>
          <a:p>
            <a:pPr marL="0" indent="0" algn="ctr">
              <a:buNone/>
            </a:pPr>
            <a:r>
              <a:rPr lang="en-US" sz="2400" dirty="0">
                <a:latin typeface="Myriad Pro" panose="020B0503030403020204"/>
              </a:rPr>
              <a:t> </a:t>
            </a:r>
            <a:r>
              <a:rPr lang="en-US" sz="2400" b="1" dirty="0" smtClean="0">
                <a:latin typeface="Myriad Pro" panose="020B0503030403020204"/>
              </a:rPr>
              <a:t>4-5 </a:t>
            </a:r>
            <a:r>
              <a:rPr lang="en-US" sz="2400" b="1" dirty="0">
                <a:latin typeface="Myriad Pro" panose="020B0503030403020204"/>
              </a:rPr>
              <a:t>years</a:t>
            </a:r>
          </a:p>
          <a:p>
            <a:pPr marL="0" indent="0" algn="ctr">
              <a:buNone/>
            </a:pPr>
            <a:endParaRPr lang="en-US" sz="2400" dirty="0">
              <a:latin typeface="Myriad Pro" panose="020B0503030403020204"/>
            </a:endParaRPr>
          </a:p>
          <a:p>
            <a:pPr marL="0" indent="0" algn="ctr">
              <a:buNone/>
            </a:pPr>
            <a:r>
              <a:rPr lang="en-US" sz="2400" dirty="0" smtClean="0">
                <a:latin typeface="Myriad Pro" panose="020B0503030403020204"/>
              </a:rPr>
              <a:t>Bachelor </a:t>
            </a:r>
            <a:r>
              <a:rPr lang="en-US" sz="2400" dirty="0">
                <a:latin typeface="Myriad Pro" panose="020B0503030403020204"/>
              </a:rPr>
              <a:t>of Emergency &amp; Security Management  </a:t>
            </a:r>
            <a:r>
              <a:rPr lang="en-US" sz="2400" dirty="0" smtClean="0">
                <a:latin typeface="Myriad Pro" panose="020B0503030403020204"/>
              </a:rPr>
              <a:t>Studies</a:t>
            </a:r>
            <a:endParaRPr lang="en-US" sz="2400" dirty="0">
              <a:latin typeface="Myriad Pro" panose="020B0503030403020204"/>
            </a:endParaRPr>
          </a:p>
          <a:p>
            <a:pPr marL="0" indent="0">
              <a:buNone/>
            </a:pPr>
            <a:endParaRPr lang="en-CA" dirty="0"/>
          </a:p>
        </p:txBody>
      </p:sp>
      <p:sp>
        <p:nvSpPr>
          <p:cNvPr id="11" name="Content Placeholder 1"/>
          <p:cNvSpPr>
            <a:spLocks noGrp="1"/>
          </p:cNvSpPr>
          <p:nvPr>
            <p:ph sz="half" idx="1"/>
          </p:nvPr>
        </p:nvSpPr>
        <p:spPr>
          <a:xfrm>
            <a:off x="267630" y="4359349"/>
            <a:ext cx="3491569" cy="478465"/>
          </a:xfrm>
          <a:solidFill>
            <a:schemeClr val="accent1">
              <a:lumMod val="20000"/>
              <a:lumOff val="80000"/>
            </a:schemeClr>
          </a:solidFill>
        </p:spPr>
        <p:txBody>
          <a:bodyPr/>
          <a:lstStyle/>
          <a:p>
            <a:pPr marL="0" indent="0" algn="ctr">
              <a:buNone/>
            </a:pPr>
            <a:r>
              <a:rPr lang="en-US" b="1" i="1" dirty="0" smtClean="0"/>
              <a:t>jibc.ca/</a:t>
            </a:r>
            <a:r>
              <a:rPr lang="en-US" b="1" i="1" dirty="0" err="1" smtClean="0"/>
              <a:t>cem</a:t>
            </a:r>
            <a:endParaRPr lang="en-CA" b="1" i="1" dirty="0"/>
          </a:p>
          <a:p>
            <a:pPr marL="0" indent="0">
              <a:buNone/>
            </a:pPr>
            <a:endParaRPr lang="en-CA" dirty="0"/>
          </a:p>
        </p:txBody>
      </p:sp>
      <p:sp>
        <p:nvSpPr>
          <p:cNvPr id="12" name="Content Placeholder 1"/>
          <p:cNvSpPr>
            <a:spLocks noGrp="1"/>
          </p:cNvSpPr>
          <p:nvPr>
            <p:ph sz="half" idx="1"/>
          </p:nvPr>
        </p:nvSpPr>
        <p:spPr>
          <a:xfrm>
            <a:off x="4240658" y="4359349"/>
            <a:ext cx="3354527" cy="478465"/>
          </a:xfrm>
          <a:solidFill>
            <a:schemeClr val="accent2">
              <a:lumMod val="20000"/>
              <a:lumOff val="80000"/>
            </a:schemeClr>
          </a:solidFill>
        </p:spPr>
        <p:txBody>
          <a:bodyPr/>
          <a:lstStyle/>
          <a:p>
            <a:pPr marL="0" indent="0" algn="ctr">
              <a:buNone/>
            </a:pPr>
            <a:r>
              <a:rPr lang="en-US" b="1" i="1" dirty="0" smtClean="0"/>
              <a:t>jibc.ca/</a:t>
            </a:r>
            <a:r>
              <a:rPr lang="en-US" b="1" i="1" dirty="0" err="1" smtClean="0"/>
              <a:t>desm</a:t>
            </a:r>
            <a:endParaRPr lang="en-CA" b="1" i="1" dirty="0"/>
          </a:p>
        </p:txBody>
      </p:sp>
      <p:sp>
        <p:nvSpPr>
          <p:cNvPr id="13" name="Content Placeholder 1"/>
          <p:cNvSpPr>
            <a:spLocks noGrp="1"/>
          </p:cNvSpPr>
          <p:nvPr>
            <p:ph sz="half" idx="1"/>
          </p:nvPr>
        </p:nvSpPr>
        <p:spPr>
          <a:xfrm>
            <a:off x="8252677" y="4359349"/>
            <a:ext cx="3372247" cy="478465"/>
          </a:xfrm>
          <a:solidFill>
            <a:schemeClr val="accent6">
              <a:lumMod val="20000"/>
              <a:lumOff val="80000"/>
            </a:schemeClr>
          </a:solidFill>
        </p:spPr>
        <p:txBody>
          <a:bodyPr/>
          <a:lstStyle/>
          <a:p>
            <a:pPr marL="0" indent="0" algn="ctr">
              <a:buNone/>
            </a:pPr>
            <a:r>
              <a:rPr lang="en-US" b="1" i="1" dirty="0"/>
              <a:t>j</a:t>
            </a:r>
            <a:r>
              <a:rPr lang="en-US" b="1" i="1" dirty="0" smtClean="0"/>
              <a:t>ibc.ca/</a:t>
            </a:r>
            <a:r>
              <a:rPr lang="en-US" b="1" i="1" dirty="0" err="1" smtClean="0"/>
              <a:t>besms</a:t>
            </a:r>
            <a:endParaRPr lang="en-CA" b="1" i="1" dirty="0"/>
          </a:p>
        </p:txBody>
      </p:sp>
    </p:spTree>
    <p:extLst>
      <p:ext uri="{BB962C8B-B14F-4D97-AF65-F5344CB8AC3E}">
        <p14:creationId xmlns:p14="http://schemas.microsoft.com/office/powerpoint/2010/main" val="2144013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44847" y="3459163"/>
            <a:ext cx="6685227" cy="1004887"/>
          </a:xfrm>
        </p:spPr>
        <p:txBody>
          <a:bodyPr>
            <a:normAutofit fontScale="90000"/>
          </a:bodyPr>
          <a:lstStyle/>
          <a:p>
            <a:r>
              <a:rPr lang="en-US" dirty="0" smtClean="0"/>
              <a:t>Community &amp; Social Justice:</a:t>
            </a:r>
            <a:br>
              <a:rPr lang="en-US" dirty="0" smtClean="0"/>
            </a:br>
            <a:endParaRPr lang="en-CA"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6" y="3305289"/>
            <a:ext cx="4962526" cy="3312750"/>
          </a:xfrm>
          <a:prstGeom prst="rect">
            <a:avLst/>
          </a:prstGeom>
        </p:spPr>
      </p:pic>
      <p:sp>
        <p:nvSpPr>
          <p:cNvPr id="4" name="Rectangle 3"/>
          <p:cNvSpPr/>
          <p:nvPr/>
        </p:nvSpPr>
        <p:spPr>
          <a:xfrm>
            <a:off x="5757862" y="4653260"/>
            <a:ext cx="6149658" cy="1384995"/>
          </a:xfrm>
          <a:prstGeom prst="rect">
            <a:avLst/>
          </a:prstGeom>
        </p:spPr>
        <p:txBody>
          <a:bodyPr wrap="square">
            <a:spAutoFit/>
          </a:bodyPr>
          <a:lstStyle/>
          <a:p>
            <a:r>
              <a:rPr lang="en-US" sz="2800" dirty="0" smtClean="0">
                <a:solidFill>
                  <a:srgbClr val="004389"/>
                </a:solidFill>
                <a:latin typeface="Myriad Pro" panose="020B0503030403020204" pitchFamily="34" charset="0"/>
                <a:ea typeface="+mj-ea"/>
                <a:cs typeface="+mj-cs"/>
              </a:rPr>
              <a:t>-Conflict </a:t>
            </a:r>
            <a:r>
              <a:rPr lang="en-US" sz="2800" dirty="0">
                <a:solidFill>
                  <a:srgbClr val="004389"/>
                </a:solidFill>
                <a:latin typeface="Myriad Pro" panose="020B0503030403020204" pitchFamily="34" charset="0"/>
                <a:ea typeface="+mj-ea"/>
                <a:cs typeface="+mj-cs"/>
              </a:rPr>
              <a:t>Resolution</a:t>
            </a:r>
            <a:br>
              <a:rPr lang="en-US" sz="2800" dirty="0">
                <a:solidFill>
                  <a:srgbClr val="004389"/>
                </a:solidFill>
                <a:latin typeface="Myriad Pro" panose="020B0503030403020204" pitchFamily="34" charset="0"/>
                <a:ea typeface="+mj-ea"/>
                <a:cs typeface="+mj-cs"/>
              </a:rPr>
            </a:br>
            <a:r>
              <a:rPr lang="en-US" sz="2800" dirty="0" smtClean="0">
                <a:solidFill>
                  <a:srgbClr val="004389"/>
                </a:solidFill>
                <a:latin typeface="Myriad Pro" panose="020B0503030403020204" pitchFamily="34" charset="0"/>
                <a:ea typeface="+mj-ea"/>
                <a:cs typeface="+mj-cs"/>
              </a:rPr>
              <a:t>-</a:t>
            </a:r>
            <a:r>
              <a:rPr lang="en-US" sz="2800" dirty="0" smtClean="0">
                <a:solidFill>
                  <a:srgbClr val="004389"/>
                </a:solidFill>
                <a:latin typeface="Myriad Pro" panose="020B0503030403020204" pitchFamily="34" charset="0"/>
              </a:rPr>
              <a:t>Counselling </a:t>
            </a:r>
            <a:r>
              <a:rPr lang="en-US" sz="2800" dirty="0">
                <a:solidFill>
                  <a:srgbClr val="004389"/>
                </a:solidFill>
                <a:latin typeface="Myriad Pro" panose="020B0503030403020204" pitchFamily="34" charset="0"/>
              </a:rPr>
              <a:t>&amp; </a:t>
            </a:r>
            <a:r>
              <a:rPr lang="en-US" sz="2800" dirty="0">
                <a:solidFill>
                  <a:srgbClr val="004389"/>
                </a:solidFill>
                <a:latin typeface="Myriad Pro" panose="020B0503030403020204" pitchFamily="34" charset="0"/>
                <a:ea typeface="+mj-ea"/>
                <a:cs typeface="+mj-cs"/>
              </a:rPr>
              <a:t>Community Safety</a:t>
            </a:r>
          </a:p>
          <a:p>
            <a:r>
              <a:rPr lang="en-US" sz="2800" dirty="0" smtClean="0">
                <a:solidFill>
                  <a:srgbClr val="004389"/>
                </a:solidFill>
                <a:latin typeface="Myriad Pro" panose="020B0503030403020204" pitchFamily="34" charset="0"/>
                <a:ea typeface="+mj-ea"/>
                <a:cs typeface="+mj-cs"/>
              </a:rPr>
              <a:t>-Leadership</a:t>
            </a:r>
            <a:endParaRPr lang="en-CA" sz="2800" dirty="0">
              <a:solidFill>
                <a:srgbClr val="004389"/>
              </a:solidFill>
              <a:latin typeface="Myriad Pro" panose="020B0503030403020204" pitchFamily="34" charset="0"/>
              <a:ea typeface="+mj-ea"/>
              <a:cs typeface="+mj-cs"/>
            </a:endParaRPr>
          </a:p>
        </p:txBody>
      </p:sp>
    </p:spTree>
    <p:custDataLst>
      <p:tags r:id="rId1"/>
    </p:custDataLst>
    <p:extLst>
      <p:ext uri="{BB962C8B-B14F-4D97-AF65-F5344CB8AC3E}">
        <p14:creationId xmlns:p14="http://schemas.microsoft.com/office/powerpoint/2010/main" val="80595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83" b="23109"/>
          <a:stretch/>
        </p:blipFill>
        <p:spPr>
          <a:xfrm>
            <a:off x="-1" y="924043"/>
            <a:ext cx="9993383" cy="5043264"/>
          </a:xfrm>
          <a:prstGeom prst="rect">
            <a:avLst/>
          </a:prstGeom>
        </p:spPr>
      </p:pic>
      <p:sp>
        <p:nvSpPr>
          <p:cNvPr id="2" name="Title 1"/>
          <p:cNvSpPr>
            <a:spLocks noGrp="1"/>
          </p:cNvSpPr>
          <p:nvPr>
            <p:ph type="title"/>
          </p:nvPr>
        </p:nvSpPr>
        <p:spPr/>
        <p:txBody>
          <a:bodyPr/>
          <a:lstStyle/>
          <a:p>
            <a:r>
              <a:rPr lang="en-US" spc="169" dirty="0"/>
              <a:t>About Our Courses</a:t>
            </a:r>
            <a:endParaRPr lang="en-CA" spc="169" dirty="0"/>
          </a:p>
        </p:txBody>
      </p:sp>
      <p:sp>
        <p:nvSpPr>
          <p:cNvPr id="5" name="Rectangle 4"/>
          <p:cNvSpPr/>
          <p:nvPr/>
        </p:nvSpPr>
        <p:spPr>
          <a:xfrm>
            <a:off x="416640" y="924043"/>
            <a:ext cx="10068480" cy="5043264"/>
          </a:xfrm>
          <a:prstGeom prst="rect">
            <a:avLst/>
          </a:prstGeom>
          <a:gradFill>
            <a:gsLst>
              <a:gs pos="24000">
                <a:schemeClr val="bg1"/>
              </a:gs>
              <a:gs pos="100000">
                <a:schemeClr val="bg1">
                  <a:alpha val="0"/>
                  <a:lumMod val="10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6926883" y="1219200"/>
            <a:ext cx="3312368" cy="3312368"/>
          </a:xfrm>
        </p:spPr>
        <p:txBody>
          <a:bodyPr>
            <a:normAutofit/>
          </a:bodyPr>
          <a:lstStyle/>
          <a:p>
            <a:pPr marL="365760" lvl="1" indent="-256032">
              <a:buClr>
                <a:srgbClr val="12345A"/>
              </a:buClr>
              <a:buSzPct val="92000"/>
              <a:buFont typeface="Wingdings" panose="05000000000000000000" pitchFamily="2" charset="2"/>
              <a:buChar char="§"/>
            </a:pPr>
            <a:r>
              <a:rPr lang="en-US" dirty="0"/>
              <a:t>Flexible</a:t>
            </a:r>
          </a:p>
          <a:p>
            <a:pPr marL="365760" lvl="1" indent="-256032">
              <a:buClr>
                <a:srgbClr val="12345A"/>
              </a:buClr>
              <a:buSzPct val="92000"/>
              <a:buFont typeface="Wingdings" panose="05000000000000000000" pitchFamily="2" charset="2"/>
              <a:buChar char="§"/>
            </a:pPr>
            <a:r>
              <a:rPr lang="en-US" dirty="0"/>
              <a:t>Part-time</a:t>
            </a:r>
          </a:p>
          <a:p>
            <a:pPr marL="365760" lvl="1" indent="-256032">
              <a:buClr>
                <a:srgbClr val="12345A"/>
              </a:buClr>
              <a:buSzPct val="92000"/>
              <a:buFont typeface="Wingdings" panose="05000000000000000000" pitchFamily="2" charset="2"/>
              <a:buChar char="§"/>
            </a:pPr>
            <a:r>
              <a:rPr lang="en-US" dirty="0"/>
              <a:t>Continuous intake</a:t>
            </a:r>
          </a:p>
          <a:p>
            <a:pPr marL="365760" lvl="1" indent="-256032">
              <a:buClr>
                <a:srgbClr val="12345A"/>
              </a:buClr>
              <a:buSzPct val="92000"/>
              <a:buFont typeface="Wingdings" panose="05000000000000000000" pitchFamily="2" charset="2"/>
              <a:buChar char="§"/>
            </a:pPr>
            <a:r>
              <a:rPr lang="en-US" dirty="0"/>
              <a:t>Good value </a:t>
            </a:r>
          </a:p>
          <a:p>
            <a:pPr marL="365760" lvl="1" indent="-256032">
              <a:buClr>
                <a:srgbClr val="12345A"/>
              </a:buClr>
              <a:buSzPct val="92000"/>
              <a:buFont typeface="Wingdings" panose="05000000000000000000" pitchFamily="2" charset="2"/>
              <a:buChar char="§"/>
            </a:pPr>
            <a:r>
              <a:rPr lang="en-US" dirty="0"/>
              <a:t>Pass/fail</a:t>
            </a:r>
          </a:p>
          <a:p>
            <a:pPr marL="365760" lvl="1" indent="-256032">
              <a:buClr>
                <a:srgbClr val="12345A"/>
              </a:buClr>
              <a:buSzPct val="92000"/>
              <a:buFont typeface="Wingdings" panose="05000000000000000000" pitchFamily="2" charset="2"/>
              <a:buChar char="§"/>
            </a:pPr>
            <a:r>
              <a:rPr lang="en-US" dirty="0" smtClean="0"/>
              <a:t>Online (Live and Self-Access)</a:t>
            </a:r>
            <a:endParaRPr lang="en-US" dirty="0"/>
          </a:p>
          <a:p>
            <a:pPr marL="411480" lvl="1" indent="0">
              <a:buNone/>
            </a:pPr>
            <a:endParaRPr lang="en-US" dirty="0" smtClean="0"/>
          </a:p>
          <a:p>
            <a:pPr marL="411480" lvl="1" indent="0">
              <a:buNone/>
            </a:pPr>
            <a:endParaRPr lang="en-US" dirty="0"/>
          </a:p>
          <a:p>
            <a:endParaRPr lang="en-US" dirty="0" smtClean="0"/>
          </a:p>
        </p:txBody>
      </p:sp>
      <p:sp>
        <p:nvSpPr>
          <p:cNvPr id="6" name="TextBox 5"/>
          <p:cNvSpPr txBox="1"/>
          <p:nvPr/>
        </p:nvSpPr>
        <p:spPr>
          <a:xfrm>
            <a:off x="6421792" y="4390906"/>
            <a:ext cx="5465408" cy="1323439"/>
          </a:xfrm>
          <a:prstGeom prst="rect">
            <a:avLst/>
          </a:prstGeom>
          <a:noFill/>
        </p:spPr>
        <p:txBody>
          <a:bodyPr wrap="square" rtlCol="0">
            <a:spAutoFit/>
          </a:bodyPr>
          <a:lstStyle/>
          <a:p>
            <a:pPr algn="r"/>
            <a:r>
              <a:rPr lang="en-CA" sz="1600" dirty="0" smtClean="0">
                <a:solidFill>
                  <a:srgbClr val="004389"/>
                </a:solidFill>
                <a:latin typeface="+mj-lt"/>
              </a:rPr>
              <a:t>“JIBC </a:t>
            </a:r>
            <a:r>
              <a:rPr lang="en-CA" sz="1600" dirty="0">
                <a:solidFill>
                  <a:srgbClr val="004389"/>
                </a:solidFill>
                <a:latin typeface="+mj-lt"/>
              </a:rPr>
              <a:t>courses provided me with skills to critically navigate conflict situations and to work toward a collaborative solution. The tools I learned have enabled me to act with intention, rather than out of habit, which has made me a better leader</a:t>
            </a:r>
            <a:r>
              <a:rPr lang="en-CA" sz="1600" dirty="0" smtClean="0">
                <a:solidFill>
                  <a:srgbClr val="004389"/>
                </a:solidFill>
                <a:latin typeface="+mj-lt"/>
              </a:rPr>
              <a:t>.” </a:t>
            </a:r>
          </a:p>
          <a:p>
            <a:pPr algn="r"/>
            <a:r>
              <a:rPr lang="en-CA" sz="1600" dirty="0" smtClean="0">
                <a:solidFill>
                  <a:srgbClr val="004389"/>
                </a:solidFill>
                <a:latin typeface="+mj-lt"/>
              </a:rPr>
              <a:t>– Selena B. </a:t>
            </a:r>
            <a:endParaRPr lang="en-CA" sz="1600" dirty="0">
              <a:solidFill>
                <a:srgbClr val="004389"/>
              </a:solidFill>
              <a:latin typeface="+mj-lt"/>
            </a:endParaRPr>
          </a:p>
        </p:txBody>
      </p:sp>
    </p:spTree>
    <p:custDataLst>
      <p:tags r:id="rId1"/>
    </p:custDataLst>
    <p:extLst>
      <p:ext uri="{BB962C8B-B14F-4D97-AF65-F5344CB8AC3E}">
        <p14:creationId xmlns:p14="http://schemas.microsoft.com/office/powerpoint/2010/main" val="484931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110593" y="1394160"/>
            <a:ext cx="10876620" cy="4706754"/>
          </a:xfrm>
        </p:spPr>
        <p:txBody>
          <a:bodyPr/>
          <a:lstStyle/>
          <a:p>
            <a:pPr marL="0" indent="0">
              <a:buNone/>
            </a:pPr>
            <a:r>
              <a:rPr lang="en-US" sz="3200" b="1" spc="169" dirty="0" smtClean="0">
                <a:latin typeface="Myriad Pro" panose="020B0503030403020204" pitchFamily="34" charset="0"/>
                <a:ea typeface="+mj-ea"/>
                <a:cs typeface="+mj-cs"/>
              </a:rPr>
              <a:t>Our Vision</a:t>
            </a:r>
          </a:p>
          <a:p>
            <a:pPr marL="0" indent="0">
              <a:buNone/>
            </a:pPr>
            <a:r>
              <a:rPr lang="en-US" sz="3200" spc="169" dirty="0" smtClean="0">
                <a:latin typeface="Myriad Pro" panose="020B0503030403020204" pitchFamily="34" charset="0"/>
                <a:ea typeface="+mj-ea"/>
                <a:cs typeface="+mj-cs"/>
              </a:rPr>
              <a:t>Safer communities and a more just society.</a:t>
            </a:r>
          </a:p>
          <a:p>
            <a:pPr marL="0" indent="0">
              <a:buNone/>
            </a:pPr>
            <a:endParaRPr lang="en-US" sz="3200" cap="all" spc="169" dirty="0">
              <a:latin typeface="Myriad Pro" panose="020B0503030403020204" pitchFamily="34" charset="0"/>
              <a:ea typeface="+mj-ea"/>
              <a:cs typeface="+mj-cs"/>
            </a:endParaRPr>
          </a:p>
          <a:p>
            <a:pPr marL="0" indent="0">
              <a:buNone/>
            </a:pPr>
            <a:r>
              <a:rPr lang="en-US" sz="3200" b="1" spc="169" dirty="0" smtClean="0">
                <a:latin typeface="Myriad Pro" panose="020B0503030403020204" pitchFamily="34" charset="0"/>
                <a:ea typeface="+mj-ea"/>
                <a:cs typeface="+mj-cs"/>
              </a:rPr>
              <a:t>Our Mission</a:t>
            </a:r>
          </a:p>
          <a:p>
            <a:pPr marL="0" indent="0">
              <a:buNone/>
            </a:pPr>
            <a:r>
              <a:rPr lang="en-US" sz="3200" spc="169" dirty="0" smtClean="0">
                <a:latin typeface="Myriad Pro" panose="020B0503030403020204" pitchFamily="34" charset="0"/>
                <a:ea typeface="+mj-ea"/>
                <a:cs typeface="+mj-cs"/>
              </a:rPr>
              <a:t>Developing dynamic justice and public safety professionals through exceptional applied education, training, and research.</a:t>
            </a:r>
          </a:p>
          <a:p>
            <a:endParaRPr lang="en-CA" dirty="0"/>
          </a:p>
          <a:p>
            <a:endParaRPr lang="en-CA" dirty="0"/>
          </a:p>
        </p:txBody>
      </p:sp>
      <p:sp>
        <p:nvSpPr>
          <p:cNvPr id="4" name="Title 3"/>
          <p:cNvSpPr>
            <a:spLocks noGrp="1"/>
          </p:cNvSpPr>
          <p:nvPr>
            <p:ph type="title"/>
          </p:nvPr>
        </p:nvSpPr>
        <p:spPr/>
        <p:txBody>
          <a:bodyPr/>
          <a:lstStyle/>
          <a:p>
            <a:r>
              <a:rPr lang="en-US" spc="169" dirty="0"/>
              <a:t>VISION &amp; MISSION</a:t>
            </a:r>
            <a:endParaRPr lang="en-CA" dirty="0"/>
          </a:p>
        </p:txBody>
      </p:sp>
    </p:spTree>
    <p:extLst>
      <p:ext uri="{BB962C8B-B14F-4D97-AF65-F5344CB8AC3E}">
        <p14:creationId xmlns:p14="http://schemas.microsoft.com/office/powerpoint/2010/main" val="2186133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5721" y="5865187"/>
            <a:ext cx="6962589" cy="830997"/>
          </a:xfrm>
          <a:prstGeom prst="rect">
            <a:avLst/>
          </a:prstGeom>
          <a:noFill/>
        </p:spPr>
        <p:txBody>
          <a:bodyPr wrap="square" rtlCol="0">
            <a:spAutoFit/>
          </a:bodyPr>
          <a:lstStyle/>
          <a:p>
            <a:pPr algn="r"/>
            <a:r>
              <a:rPr lang="en-CA" sz="1600" dirty="0">
                <a:solidFill>
                  <a:schemeClr val="bg1"/>
                </a:solidFill>
                <a:latin typeface="+mj-lt"/>
              </a:rPr>
              <a:t>“The JIBC has transformed my natural gifts and talents into a marketable skill set which I can now tactfully deploy to achieve learning outcomes while earning a fair wage.” –Monique G.</a:t>
            </a:r>
            <a:endParaRPr lang="en-US" sz="1600" dirty="0">
              <a:solidFill>
                <a:schemeClr val="bg1"/>
              </a:solidFill>
              <a:latin typeface="+mj-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8579" y="875730"/>
            <a:ext cx="7963421" cy="5308323"/>
          </a:xfrm>
          <a:prstGeom prst="rect">
            <a:avLst/>
          </a:prstGeom>
        </p:spPr>
      </p:pic>
      <p:sp>
        <p:nvSpPr>
          <p:cNvPr id="7" name="Rectangle 6"/>
          <p:cNvSpPr/>
          <p:nvPr/>
        </p:nvSpPr>
        <p:spPr>
          <a:xfrm>
            <a:off x="1415480" y="1857920"/>
            <a:ext cx="9252520" cy="3371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4389"/>
              </a:solidFill>
            </a:endParaRPr>
          </a:p>
        </p:txBody>
      </p:sp>
      <p:sp>
        <p:nvSpPr>
          <p:cNvPr id="8" name="Rectangle 7"/>
          <p:cNvSpPr/>
          <p:nvPr/>
        </p:nvSpPr>
        <p:spPr>
          <a:xfrm>
            <a:off x="4228579" y="831267"/>
            <a:ext cx="7963421" cy="5352786"/>
          </a:xfrm>
          <a:prstGeom prst="rect">
            <a:avLst/>
          </a:prstGeom>
          <a:gradFill>
            <a:gsLst>
              <a:gs pos="0">
                <a:schemeClr val="accent6">
                  <a:lumMod val="5000"/>
                  <a:lumOff val="95000"/>
                  <a:alpha val="23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ysClr val="windowText" lastClr="000000"/>
              </a:solidFill>
            </a:endParaRPr>
          </a:p>
        </p:txBody>
      </p:sp>
      <p:sp>
        <p:nvSpPr>
          <p:cNvPr id="3" name="Content Placeholder 2"/>
          <p:cNvSpPr>
            <a:spLocks noGrp="1"/>
          </p:cNvSpPr>
          <p:nvPr>
            <p:ph idx="1"/>
          </p:nvPr>
        </p:nvSpPr>
        <p:spPr>
          <a:xfrm>
            <a:off x="247054" y="1345789"/>
            <a:ext cx="8532440" cy="3116504"/>
          </a:xfrm>
        </p:spPr>
        <p:txBody>
          <a:bodyPr>
            <a:normAutofit/>
          </a:bodyPr>
          <a:lstStyle/>
          <a:p>
            <a:pPr>
              <a:spcAft>
                <a:spcPts val="900"/>
              </a:spcAft>
              <a:buFont typeface="Wingdings" panose="05000000000000000000" pitchFamily="2" charset="2"/>
              <a:buChar char="§"/>
            </a:pPr>
            <a:r>
              <a:rPr lang="en-US" sz="2400" dirty="0"/>
              <a:t>Associate Certificate in Conflict Coaching (12 days)</a:t>
            </a:r>
          </a:p>
          <a:p>
            <a:pPr>
              <a:spcAft>
                <a:spcPts val="900"/>
              </a:spcAft>
              <a:buFont typeface="Wingdings" panose="05000000000000000000" pitchFamily="2" charset="2"/>
              <a:buChar char="§"/>
            </a:pPr>
            <a:r>
              <a:rPr lang="en-US" sz="2400" dirty="0" smtClean="0"/>
              <a:t>Certificate </a:t>
            </a:r>
            <a:r>
              <a:rPr lang="en-US" sz="2400" dirty="0"/>
              <a:t>in </a:t>
            </a:r>
            <a:r>
              <a:rPr lang="en-US" sz="2400" dirty="0" smtClean="0"/>
              <a:t>Collaborative Conflict Resolution </a:t>
            </a:r>
            <a:r>
              <a:rPr lang="en-US" dirty="0" smtClean="0"/>
              <a:t>(40 </a:t>
            </a:r>
            <a:r>
              <a:rPr lang="en-US" dirty="0"/>
              <a:t>days</a:t>
            </a:r>
            <a:r>
              <a:rPr lang="en-US" dirty="0" smtClean="0"/>
              <a:t>)</a:t>
            </a:r>
            <a:endParaRPr lang="en-US" dirty="0"/>
          </a:p>
        </p:txBody>
      </p:sp>
      <p:sp>
        <p:nvSpPr>
          <p:cNvPr id="9" name="TextBox 8"/>
          <p:cNvSpPr txBox="1"/>
          <p:nvPr/>
        </p:nvSpPr>
        <p:spPr>
          <a:xfrm>
            <a:off x="319753" y="4108722"/>
            <a:ext cx="7252834" cy="830997"/>
          </a:xfrm>
          <a:prstGeom prst="rect">
            <a:avLst/>
          </a:prstGeom>
          <a:noFill/>
        </p:spPr>
        <p:txBody>
          <a:bodyPr wrap="square" rtlCol="0">
            <a:spAutoFit/>
          </a:bodyPr>
          <a:lstStyle/>
          <a:p>
            <a:r>
              <a:rPr lang="en-CA" sz="1600" dirty="0" smtClean="0">
                <a:solidFill>
                  <a:srgbClr val="004389"/>
                </a:solidFill>
                <a:latin typeface="+mj-lt"/>
              </a:rPr>
              <a:t>“The </a:t>
            </a:r>
            <a:r>
              <a:rPr lang="en-CA" sz="1600" dirty="0">
                <a:solidFill>
                  <a:srgbClr val="004389"/>
                </a:solidFill>
                <a:latin typeface="+mj-lt"/>
              </a:rPr>
              <a:t>JIBC has transformed my natural gifts and talents into a marketable skill set which I can now tactfully deploy to achieve learning outcomes while earning a fair wage</a:t>
            </a:r>
            <a:r>
              <a:rPr lang="en-CA" sz="1600" dirty="0" smtClean="0">
                <a:solidFill>
                  <a:srgbClr val="004389"/>
                </a:solidFill>
                <a:latin typeface="+mj-lt"/>
              </a:rPr>
              <a:t>.” </a:t>
            </a:r>
          </a:p>
          <a:p>
            <a:r>
              <a:rPr lang="en-CA" sz="1600" dirty="0" smtClean="0">
                <a:solidFill>
                  <a:srgbClr val="004389"/>
                </a:solidFill>
                <a:latin typeface="+mj-lt"/>
              </a:rPr>
              <a:t>–Monique G.</a:t>
            </a:r>
            <a:endParaRPr lang="en-US" sz="1600" dirty="0">
              <a:solidFill>
                <a:srgbClr val="004389"/>
              </a:solidFill>
              <a:latin typeface="+mj-lt"/>
            </a:endParaRPr>
          </a:p>
        </p:txBody>
      </p:sp>
      <p:sp>
        <p:nvSpPr>
          <p:cNvPr id="2" name="Title 1"/>
          <p:cNvSpPr>
            <a:spLocks noGrp="1"/>
          </p:cNvSpPr>
          <p:nvPr>
            <p:ph type="title"/>
          </p:nvPr>
        </p:nvSpPr>
        <p:spPr>
          <a:xfrm>
            <a:off x="3833706" y="12129"/>
            <a:ext cx="8175414" cy="1066800"/>
          </a:xfrm>
        </p:spPr>
        <p:txBody>
          <a:bodyPr>
            <a:noAutofit/>
          </a:bodyPr>
          <a:lstStyle/>
          <a:p>
            <a:r>
              <a:rPr lang="en-US" spc="169" dirty="0"/>
              <a:t>Centre for Conflict Resolution</a:t>
            </a:r>
          </a:p>
        </p:txBody>
      </p:sp>
    </p:spTree>
    <p:custDataLst>
      <p:tags r:id="rId1"/>
    </p:custDataLst>
    <p:extLst>
      <p:ext uri="{BB962C8B-B14F-4D97-AF65-F5344CB8AC3E}">
        <p14:creationId xmlns:p14="http://schemas.microsoft.com/office/powerpoint/2010/main" val="4081626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Counselling &amp; Capacity Building</a:t>
            </a:r>
            <a:endParaRPr lang="en-CA" dirty="0"/>
          </a:p>
        </p:txBody>
      </p:sp>
      <p:grpSp>
        <p:nvGrpSpPr>
          <p:cNvPr id="4" name="Group 3"/>
          <p:cNvGrpSpPr>
            <a:grpSpLocks/>
          </p:cNvGrpSpPr>
          <p:nvPr/>
        </p:nvGrpSpPr>
        <p:grpSpPr>
          <a:xfrm>
            <a:off x="7125547" y="1097280"/>
            <a:ext cx="5164227" cy="4994852"/>
            <a:chOff x="8141851" y="1622170"/>
            <a:chExt cx="4050149" cy="397056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2455"/>
            <a:stretch/>
          </p:blipFill>
          <p:spPr>
            <a:xfrm>
              <a:off x="8169121" y="1622170"/>
              <a:ext cx="4022879" cy="3970562"/>
            </a:xfrm>
            <a:prstGeom prst="rect">
              <a:avLst/>
            </a:prstGeom>
          </p:spPr>
        </p:pic>
        <p:sp>
          <p:nvSpPr>
            <p:cNvPr id="5" name="Rectangle 4"/>
            <p:cNvSpPr/>
            <p:nvPr/>
          </p:nvSpPr>
          <p:spPr>
            <a:xfrm>
              <a:off x="8141851" y="1622170"/>
              <a:ext cx="3998011" cy="3970562"/>
            </a:xfrm>
            <a:prstGeom prst="rect">
              <a:avLst/>
            </a:prstGeom>
            <a:gradFill>
              <a:gsLst>
                <a:gs pos="17000">
                  <a:schemeClr val="bg1"/>
                </a:gs>
                <a:gs pos="100000">
                  <a:schemeClr val="bg1">
                    <a:lumMod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Content Placeholder 1"/>
          <p:cNvSpPr>
            <a:spLocks noGrp="1"/>
          </p:cNvSpPr>
          <p:nvPr>
            <p:ph idx="1"/>
          </p:nvPr>
        </p:nvSpPr>
        <p:spPr>
          <a:xfrm>
            <a:off x="276773" y="1219200"/>
            <a:ext cx="9269563" cy="4536708"/>
          </a:xfrm>
        </p:spPr>
        <p:txBody>
          <a:bodyPr/>
          <a:lstStyle/>
          <a:p>
            <a:pPr marL="0" indent="0">
              <a:buNone/>
            </a:pPr>
            <a:r>
              <a:rPr lang="en-CA" dirty="0"/>
              <a:t>E</a:t>
            </a:r>
            <a:r>
              <a:rPr lang="en-CA" dirty="0" smtClean="0"/>
              <a:t>nhanced skills and training for practitioners</a:t>
            </a:r>
            <a:r>
              <a:rPr lang="en-CA" dirty="0"/>
              <a:t>, frontline </a:t>
            </a:r>
            <a:r>
              <a:rPr lang="en-CA" dirty="0" smtClean="0"/>
              <a:t>workers and those in </a:t>
            </a:r>
            <a:r>
              <a:rPr lang="en-CA" dirty="0"/>
              <a:t>community safety </a:t>
            </a:r>
            <a:r>
              <a:rPr lang="en-CA" dirty="0" smtClean="0"/>
              <a:t>roles, who support </a:t>
            </a:r>
            <a:r>
              <a:rPr lang="en-CA" dirty="0"/>
              <a:t>families and </a:t>
            </a:r>
            <a:r>
              <a:rPr lang="en-CA" dirty="0" smtClean="0"/>
              <a:t>communities </a:t>
            </a:r>
            <a:r>
              <a:rPr lang="en-CA" dirty="0"/>
              <a:t>affected by traumatic life situations</a:t>
            </a:r>
            <a:r>
              <a:rPr lang="en-CA" dirty="0" smtClean="0"/>
              <a:t>.</a:t>
            </a:r>
          </a:p>
          <a:p>
            <a:pPr marL="0" indent="0">
              <a:buNone/>
            </a:pPr>
            <a:endParaRPr lang="en-US" dirty="0" smtClean="0"/>
          </a:p>
          <a:p>
            <a:pPr lvl="1"/>
            <a:r>
              <a:rPr lang="en-US" dirty="0"/>
              <a:t>Trauma &amp; Trauma Informed Practice</a:t>
            </a:r>
            <a:endParaRPr lang="en-CA" dirty="0"/>
          </a:p>
          <a:p>
            <a:pPr lvl="1"/>
            <a:r>
              <a:rPr lang="en-US" dirty="0"/>
              <a:t>Expressive Play Therapies</a:t>
            </a:r>
            <a:endParaRPr lang="en-CA" dirty="0"/>
          </a:p>
          <a:p>
            <a:pPr lvl="1"/>
            <a:r>
              <a:rPr lang="en-US" dirty="0"/>
              <a:t>Motivational Interviewing</a:t>
            </a:r>
            <a:endParaRPr lang="en-CA" dirty="0"/>
          </a:p>
          <a:p>
            <a:pPr lvl="1"/>
            <a:r>
              <a:rPr lang="en-US" dirty="0"/>
              <a:t>Indigenous </a:t>
            </a:r>
            <a:r>
              <a:rPr lang="en-US" dirty="0" smtClean="0"/>
              <a:t>Trauma</a:t>
            </a:r>
          </a:p>
          <a:p>
            <a:pPr lvl="1"/>
            <a:endParaRPr lang="en-CA" dirty="0" smtClean="0"/>
          </a:p>
        </p:txBody>
      </p:sp>
    </p:spTree>
    <p:custDataLst>
      <p:tags r:id="rId1"/>
    </p:custDataLst>
    <p:extLst>
      <p:ext uri="{BB962C8B-B14F-4D97-AF65-F5344CB8AC3E}">
        <p14:creationId xmlns:p14="http://schemas.microsoft.com/office/powerpoint/2010/main" val="4078044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122" y="2660821"/>
            <a:ext cx="3642010" cy="2610107"/>
          </a:xfrm>
          <a:prstGeom prst="rect">
            <a:avLst/>
          </a:prstGeom>
        </p:spPr>
      </p:pic>
      <p:sp>
        <p:nvSpPr>
          <p:cNvPr id="3" name="Title 2"/>
          <p:cNvSpPr>
            <a:spLocks noGrp="1"/>
          </p:cNvSpPr>
          <p:nvPr>
            <p:ph type="title"/>
          </p:nvPr>
        </p:nvSpPr>
        <p:spPr/>
        <p:txBody>
          <a:bodyPr/>
          <a:lstStyle/>
          <a:p>
            <a:r>
              <a:rPr lang="en-US" dirty="0" smtClean="0"/>
              <a:t>Community safety</a:t>
            </a:r>
            <a:endParaRPr lang="en-CA" dirty="0"/>
          </a:p>
        </p:txBody>
      </p:sp>
      <p:sp>
        <p:nvSpPr>
          <p:cNvPr id="4" name="Rectangle 3"/>
          <p:cNvSpPr/>
          <p:nvPr/>
        </p:nvSpPr>
        <p:spPr>
          <a:xfrm>
            <a:off x="572429" y="2592805"/>
            <a:ext cx="7685746" cy="1477328"/>
          </a:xfrm>
          <a:prstGeom prst="rect">
            <a:avLst/>
          </a:prstGeom>
        </p:spPr>
        <p:txBody>
          <a:bodyPr wrap="square">
            <a:spAutoFit/>
          </a:bodyPr>
          <a:lstStyle/>
          <a:p>
            <a:pPr marL="342900" indent="-342900">
              <a:buFont typeface="Arial" panose="020B0604020202020204" pitchFamily="34" charset="0"/>
              <a:buChar char="•"/>
              <a:defRPr/>
            </a:pPr>
            <a:r>
              <a:rPr lang="en-US" b="1" dirty="0" smtClean="0">
                <a:solidFill>
                  <a:srgbClr val="004389"/>
                </a:solidFill>
                <a:latin typeface="Myriad Pro" panose="020B0503030403020204" pitchFamily="34" charset="0"/>
              </a:rPr>
              <a:t>BLAW-1000</a:t>
            </a:r>
            <a:r>
              <a:rPr lang="en-US" dirty="0">
                <a:solidFill>
                  <a:srgbClr val="004389"/>
                </a:solidFill>
                <a:latin typeface="Myriad Pro" panose="020B0503030403020204" pitchFamily="34" charset="0"/>
              </a:rPr>
              <a:t> </a:t>
            </a:r>
            <a:r>
              <a:rPr lang="en-US" dirty="0" smtClean="0">
                <a:solidFill>
                  <a:srgbClr val="004389"/>
                </a:solidFill>
                <a:latin typeface="Myriad Pro" panose="020B0503030403020204" pitchFamily="34" charset="0"/>
              </a:rPr>
              <a:t>(Level 1): 6 </a:t>
            </a:r>
            <a:r>
              <a:rPr lang="en-US" dirty="0">
                <a:solidFill>
                  <a:srgbClr val="004389"/>
                </a:solidFill>
                <a:latin typeface="Myriad Pro" panose="020B0503030403020204" pitchFamily="34" charset="0"/>
              </a:rPr>
              <a:t>weeks </a:t>
            </a:r>
            <a:r>
              <a:rPr lang="en-US" dirty="0" smtClean="0">
                <a:solidFill>
                  <a:srgbClr val="004389"/>
                </a:solidFill>
                <a:latin typeface="Myriad Pro" panose="020B0503030403020204" pitchFamily="34" charset="0"/>
              </a:rPr>
              <a:t>self-paced </a:t>
            </a:r>
            <a:r>
              <a:rPr lang="en-US" dirty="0">
                <a:solidFill>
                  <a:srgbClr val="004389"/>
                </a:solidFill>
                <a:latin typeface="Myriad Pro" panose="020B0503030403020204" pitchFamily="34" charset="0"/>
              </a:rPr>
              <a:t>online </a:t>
            </a:r>
            <a:r>
              <a:rPr lang="en-US" dirty="0" smtClean="0">
                <a:solidFill>
                  <a:srgbClr val="004389"/>
                </a:solidFill>
                <a:latin typeface="Myriad Pro" panose="020B0503030403020204" pitchFamily="34" charset="0"/>
              </a:rPr>
              <a:t>learning + 3 </a:t>
            </a:r>
            <a:r>
              <a:rPr lang="en-US" dirty="0">
                <a:solidFill>
                  <a:srgbClr val="004389"/>
                </a:solidFill>
                <a:latin typeface="Myriad Pro" panose="020B0503030403020204" pitchFamily="34" charset="0"/>
              </a:rPr>
              <a:t>days </a:t>
            </a:r>
            <a:r>
              <a:rPr lang="en-US" dirty="0" smtClean="0">
                <a:solidFill>
                  <a:srgbClr val="004389"/>
                </a:solidFill>
                <a:latin typeface="Myriad Pro" panose="020B0503030403020204" pitchFamily="34" charset="0"/>
              </a:rPr>
              <a:t>full-time </a:t>
            </a:r>
            <a:r>
              <a:rPr lang="en-US" dirty="0">
                <a:solidFill>
                  <a:srgbClr val="004389"/>
                </a:solidFill>
                <a:latin typeface="Myriad Pro" panose="020B0503030403020204" pitchFamily="34" charset="0"/>
              </a:rPr>
              <a:t>virtual </a:t>
            </a:r>
            <a:r>
              <a:rPr lang="en-US" dirty="0" smtClean="0">
                <a:solidFill>
                  <a:srgbClr val="004389"/>
                </a:solidFill>
                <a:latin typeface="Myriad Pro" panose="020B0503030403020204" pitchFamily="34" charset="0"/>
              </a:rPr>
              <a:t>learning</a:t>
            </a:r>
            <a:br>
              <a:rPr lang="en-US" dirty="0" smtClean="0">
                <a:solidFill>
                  <a:srgbClr val="004389"/>
                </a:solidFill>
                <a:latin typeface="Myriad Pro" panose="020B0503030403020204" pitchFamily="34" charset="0"/>
              </a:rPr>
            </a:br>
            <a:endParaRPr lang="en-US" dirty="0">
              <a:solidFill>
                <a:srgbClr val="004389"/>
              </a:solidFill>
              <a:latin typeface="Myriad Pro" panose="020B0503030403020204" pitchFamily="34" charset="0"/>
            </a:endParaRPr>
          </a:p>
          <a:p>
            <a:pPr marL="342900" indent="-342900">
              <a:buFont typeface="Arial" panose="020B0604020202020204" pitchFamily="34" charset="0"/>
              <a:buChar char="•"/>
              <a:defRPr/>
            </a:pPr>
            <a:r>
              <a:rPr lang="en-US" b="1" dirty="0" smtClean="0">
                <a:solidFill>
                  <a:srgbClr val="004389"/>
                </a:solidFill>
                <a:latin typeface="Myriad Pro" panose="020B0503030403020204" pitchFamily="34" charset="0"/>
              </a:rPr>
              <a:t>BLAW-1005</a:t>
            </a:r>
            <a:r>
              <a:rPr lang="en-US" dirty="0">
                <a:solidFill>
                  <a:srgbClr val="004389"/>
                </a:solidFill>
                <a:latin typeface="Myriad Pro" panose="020B0503030403020204" pitchFamily="34" charset="0"/>
              </a:rPr>
              <a:t> </a:t>
            </a:r>
            <a:r>
              <a:rPr lang="en-US" dirty="0" smtClean="0">
                <a:solidFill>
                  <a:srgbClr val="004389"/>
                </a:solidFill>
                <a:latin typeface="Myriad Pro" panose="020B0503030403020204" pitchFamily="34" charset="0"/>
              </a:rPr>
              <a:t>(Level 2): 6 </a:t>
            </a:r>
            <a:r>
              <a:rPr lang="en-US" dirty="0">
                <a:solidFill>
                  <a:srgbClr val="004389"/>
                </a:solidFill>
                <a:latin typeface="Myriad Pro" panose="020B0503030403020204" pitchFamily="34" charset="0"/>
              </a:rPr>
              <a:t>weeks </a:t>
            </a:r>
            <a:r>
              <a:rPr lang="en-US" dirty="0" smtClean="0">
                <a:solidFill>
                  <a:srgbClr val="004389"/>
                </a:solidFill>
                <a:latin typeface="Myriad Pro" panose="020B0503030403020204" pitchFamily="34" charset="0"/>
              </a:rPr>
              <a:t>self-paced </a:t>
            </a:r>
            <a:r>
              <a:rPr lang="en-US" dirty="0">
                <a:solidFill>
                  <a:srgbClr val="004389"/>
                </a:solidFill>
                <a:latin typeface="Myriad Pro" panose="020B0503030403020204" pitchFamily="34" charset="0"/>
              </a:rPr>
              <a:t>online learning, </a:t>
            </a:r>
            <a:r>
              <a:rPr lang="en-US" dirty="0" smtClean="0">
                <a:solidFill>
                  <a:srgbClr val="004389"/>
                </a:solidFill>
                <a:latin typeface="Myriad Pro" panose="020B0503030403020204" pitchFamily="34" charset="0"/>
              </a:rPr>
              <a:t>+3 </a:t>
            </a:r>
            <a:r>
              <a:rPr lang="en-US" dirty="0">
                <a:solidFill>
                  <a:srgbClr val="004389"/>
                </a:solidFill>
                <a:latin typeface="Myriad Pro" panose="020B0503030403020204" pitchFamily="34" charset="0"/>
              </a:rPr>
              <a:t>days of full-time </a:t>
            </a:r>
            <a:r>
              <a:rPr lang="en-US" dirty="0" smtClean="0">
                <a:solidFill>
                  <a:srgbClr val="004389"/>
                </a:solidFill>
                <a:latin typeface="Myriad Pro" panose="020B0503030403020204" pitchFamily="34" charset="0"/>
              </a:rPr>
              <a:t>learning @JIBC </a:t>
            </a:r>
            <a:r>
              <a:rPr lang="en-US" dirty="0">
                <a:solidFill>
                  <a:srgbClr val="004389"/>
                </a:solidFill>
                <a:latin typeface="Myriad Pro" panose="020B0503030403020204" pitchFamily="34" charset="0"/>
              </a:rPr>
              <a:t>New </a:t>
            </a:r>
            <a:r>
              <a:rPr lang="en-US" dirty="0" smtClean="0">
                <a:solidFill>
                  <a:srgbClr val="004389"/>
                </a:solidFill>
                <a:latin typeface="Myriad Pro" panose="020B0503030403020204" pitchFamily="34" charset="0"/>
              </a:rPr>
              <a:t>West</a:t>
            </a:r>
            <a:r>
              <a:rPr lang="en-US" dirty="0"/>
              <a:t> </a:t>
            </a:r>
            <a:endParaRPr lang="en-US" dirty="0">
              <a:solidFill>
                <a:srgbClr val="004389"/>
              </a:solidFill>
              <a:latin typeface="Myriad Pro" panose="020B0503030403020204" pitchFamily="34" charset="0"/>
            </a:endParaRPr>
          </a:p>
        </p:txBody>
      </p:sp>
      <p:sp>
        <p:nvSpPr>
          <p:cNvPr id="6" name="Content Placeholder 5"/>
          <p:cNvSpPr>
            <a:spLocks noGrp="1"/>
          </p:cNvSpPr>
          <p:nvPr>
            <p:ph idx="1"/>
          </p:nvPr>
        </p:nvSpPr>
        <p:spPr>
          <a:xfrm>
            <a:off x="572429" y="1219200"/>
            <a:ext cx="11314771" cy="1952625"/>
          </a:xfrm>
        </p:spPr>
        <p:txBody>
          <a:bodyPr/>
          <a:lstStyle/>
          <a:p>
            <a:pPr marL="0" indent="0">
              <a:buNone/>
            </a:pPr>
            <a:r>
              <a:rPr lang="en-US" b="1" dirty="0">
                <a:latin typeface="Myriad Pro" panose="020B0503030403020204" pitchFamily="34" charset="0"/>
              </a:rPr>
              <a:t>Bylaw Compliance, Enforcement and Investigative </a:t>
            </a:r>
            <a:r>
              <a:rPr lang="en-US" b="1" dirty="0" smtClean="0">
                <a:latin typeface="Myriad Pro" panose="020B0503030403020204" pitchFamily="34" charset="0"/>
              </a:rPr>
              <a:t>Skills</a:t>
            </a:r>
          </a:p>
          <a:p>
            <a:pPr marL="0" indent="0">
              <a:buNone/>
            </a:pPr>
            <a:r>
              <a:rPr lang="en-US" dirty="0" smtClean="0"/>
              <a:t>Develop skills and knowledge to work within British Columbia's bylaw enforcement field:</a:t>
            </a:r>
            <a:endParaRPr lang="en-US" dirty="0">
              <a:latin typeface="Myriad Pro" panose="020B0503030403020204" pitchFamily="34" charset="0"/>
            </a:endParaRPr>
          </a:p>
        </p:txBody>
      </p:sp>
      <p:sp>
        <p:nvSpPr>
          <p:cNvPr id="7" name="Rectangle 6"/>
          <p:cNvSpPr/>
          <p:nvPr/>
        </p:nvSpPr>
        <p:spPr>
          <a:xfrm>
            <a:off x="572429" y="4581963"/>
            <a:ext cx="7685746" cy="1138773"/>
          </a:xfrm>
          <a:prstGeom prst="rect">
            <a:avLst/>
          </a:prstGeom>
        </p:spPr>
        <p:txBody>
          <a:bodyPr wrap="square">
            <a:spAutoFit/>
          </a:bodyPr>
          <a:lstStyle/>
          <a:p>
            <a:pPr>
              <a:defRPr/>
            </a:pPr>
            <a:r>
              <a:rPr lang="en-US" sz="2800" b="1" dirty="0" smtClean="0">
                <a:solidFill>
                  <a:srgbClr val="004389"/>
                </a:solidFill>
                <a:latin typeface="Myriad Pro" panose="020B0503030403020204" pitchFamily="34" charset="0"/>
              </a:rPr>
              <a:t>Critical Incident Stress Management</a:t>
            </a:r>
            <a:endParaRPr lang="en-US" sz="2800" dirty="0">
              <a:solidFill>
                <a:srgbClr val="004389"/>
              </a:solidFill>
              <a:latin typeface="Myriad Pro" panose="020B0503030403020204" pitchFamily="34" charset="0"/>
            </a:endParaRPr>
          </a:p>
          <a:p>
            <a:pPr marL="342900" indent="-342900">
              <a:buFont typeface="Arial" panose="020B0604020202020204" pitchFamily="34" charset="0"/>
              <a:buChar char="•"/>
              <a:defRPr/>
            </a:pPr>
            <a:r>
              <a:rPr lang="en-US" dirty="0">
                <a:solidFill>
                  <a:srgbClr val="004389"/>
                </a:solidFill>
                <a:latin typeface="Myriad Pro" panose="020B0503030403020204" pitchFamily="34" charset="0"/>
              </a:rPr>
              <a:t>Effectively manage critical incidents and the emotional health and safety of those involved in traumatic events</a:t>
            </a:r>
            <a:r>
              <a:rPr lang="en-US" sz="2000" dirty="0"/>
              <a:t> </a:t>
            </a:r>
            <a:endParaRPr lang="en-US" sz="2000" dirty="0">
              <a:solidFill>
                <a:srgbClr val="004389"/>
              </a:solidFill>
              <a:latin typeface="Myriad Pro" panose="020B0503030403020204" pitchFamily="34" charset="0"/>
            </a:endParaRPr>
          </a:p>
        </p:txBody>
      </p:sp>
    </p:spTree>
    <p:custDataLst>
      <p:tags r:id="rId1"/>
    </p:custDataLst>
    <p:extLst>
      <p:ext uri="{BB962C8B-B14F-4D97-AF65-F5344CB8AC3E}">
        <p14:creationId xmlns:p14="http://schemas.microsoft.com/office/powerpoint/2010/main" val="1877882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69" dirty="0"/>
              <a:t>Centre for Leadership</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3614" t="-9833" b="9833"/>
          <a:stretch/>
        </p:blipFill>
        <p:spPr>
          <a:xfrm flipH="1">
            <a:off x="5159895" y="143664"/>
            <a:ext cx="7032104" cy="6136585"/>
          </a:xfrm>
          <a:prstGeom prst="rect">
            <a:avLst/>
          </a:prstGeom>
        </p:spPr>
      </p:pic>
      <p:sp>
        <p:nvSpPr>
          <p:cNvPr id="9" name="Rectangle 8"/>
          <p:cNvSpPr/>
          <p:nvPr/>
        </p:nvSpPr>
        <p:spPr>
          <a:xfrm>
            <a:off x="5015880" y="739942"/>
            <a:ext cx="7176119" cy="5540307"/>
          </a:xfrm>
          <a:prstGeom prst="rect">
            <a:avLst/>
          </a:prstGeom>
          <a:gradFill>
            <a:gsLst>
              <a:gs pos="0">
                <a:schemeClr val="accent6">
                  <a:lumMod val="5000"/>
                  <a:lumOff val="95000"/>
                  <a:alpha val="2300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ysClr val="windowText" lastClr="000000"/>
              </a:solidFill>
            </a:endParaRPr>
          </a:p>
        </p:txBody>
      </p:sp>
      <p:sp>
        <p:nvSpPr>
          <p:cNvPr id="3" name="Content Placeholder 2"/>
          <p:cNvSpPr>
            <a:spLocks noGrp="1"/>
          </p:cNvSpPr>
          <p:nvPr>
            <p:ph idx="1"/>
          </p:nvPr>
        </p:nvSpPr>
        <p:spPr>
          <a:xfrm>
            <a:off x="656583" y="1219200"/>
            <a:ext cx="5256584" cy="4176464"/>
          </a:xfrm>
        </p:spPr>
        <p:txBody>
          <a:bodyPr>
            <a:normAutofit/>
          </a:bodyPr>
          <a:lstStyle/>
          <a:p>
            <a:pPr>
              <a:spcAft>
                <a:spcPts val="900"/>
              </a:spcAft>
              <a:buFont typeface="Wingdings" panose="05000000000000000000" pitchFamily="2" charset="2"/>
              <a:buChar char="§"/>
            </a:pPr>
            <a:r>
              <a:rPr lang="en-US" sz="2400" dirty="0"/>
              <a:t>Associate Certificate in Leadership &amp; Conflict Resolution (12 training days)</a:t>
            </a:r>
          </a:p>
          <a:p>
            <a:pPr>
              <a:spcAft>
                <a:spcPts val="900"/>
              </a:spcAft>
              <a:buFont typeface="Wingdings" panose="05000000000000000000" pitchFamily="2" charset="2"/>
              <a:buChar char="§"/>
            </a:pPr>
            <a:r>
              <a:rPr lang="en-US" sz="2400" dirty="0"/>
              <a:t>Certificate in Applied Leadership (20 training days)</a:t>
            </a:r>
          </a:p>
          <a:p>
            <a:pPr marL="109728" indent="0">
              <a:spcAft>
                <a:spcPts val="900"/>
              </a:spcAft>
              <a:buNone/>
            </a:pPr>
            <a:endParaRPr lang="en-US" dirty="0" smtClean="0"/>
          </a:p>
          <a:p>
            <a:pPr marL="109728" indent="0" algn="ctr">
              <a:buNone/>
            </a:pPr>
            <a:endParaRPr lang="en-US" sz="2400" i="1" dirty="0"/>
          </a:p>
          <a:p>
            <a:endParaRPr lang="en-US" dirty="0" smtClean="0"/>
          </a:p>
          <a:p>
            <a:pPr marL="109728" indent="0">
              <a:buNone/>
            </a:pPr>
            <a:endParaRPr lang="en-US" dirty="0"/>
          </a:p>
        </p:txBody>
      </p:sp>
      <p:sp>
        <p:nvSpPr>
          <p:cNvPr id="4" name="TextBox 3"/>
          <p:cNvSpPr txBox="1"/>
          <p:nvPr/>
        </p:nvSpPr>
        <p:spPr>
          <a:xfrm>
            <a:off x="656583" y="4041447"/>
            <a:ext cx="7342480" cy="1569660"/>
          </a:xfrm>
          <a:prstGeom prst="rect">
            <a:avLst/>
          </a:prstGeom>
          <a:noFill/>
        </p:spPr>
        <p:txBody>
          <a:bodyPr wrap="square" rtlCol="0">
            <a:spAutoFit/>
          </a:bodyPr>
          <a:lstStyle/>
          <a:p>
            <a:r>
              <a:rPr lang="en-CA" sz="1600" dirty="0">
                <a:solidFill>
                  <a:srgbClr val="004389"/>
                </a:solidFill>
                <a:latin typeface="+mj-lt"/>
              </a:rPr>
              <a:t>“It has allowed me to be introspective and explore how to lead with integrity. I would recommend courses to anyone who is looking to improve their leadership skills, which include self-reflection, critical analysis of situations and collaborative conflict resolutions.”  </a:t>
            </a:r>
            <a:endParaRPr lang="en-CA" sz="1600" dirty="0" smtClean="0">
              <a:solidFill>
                <a:srgbClr val="004389"/>
              </a:solidFill>
              <a:latin typeface="+mj-lt"/>
            </a:endParaRPr>
          </a:p>
          <a:p>
            <a:r>
              <a:rPr lang="en-CA" sz="1600" dirty="0" smtClean="0">
                <a:solidFill>
                  <a:srgbClr val="004389"/>
                </a:solidFill>
                <a:latin typeface="+mj-lt"/>
              </a:rPr>
              <a:t>- </a:t>
            </a:r>
            <a:r>
              <a:rPr lang="en-CA" sz="1600" dirty="0">
                <a:solidFill>
                  <a:srgbClr val="004389"/>
                </a:solidFill>
                <a:latin typeface="+mj-lt"/>
              </a:rPr>
              <a:t>John T.</a:t>
            </a:r>
            <a:endParaRPr lang="en-US" sz="1600" dirty="0">
              <a:solidFill>
                <a:srgbClr val="004389"/>
              </a:solidFill>
              <a:latin typeface="+mj-lt"/>
            </a:endParaRPr>
          </a:p>
          <a:p>
            <a:pPr algn="r"/>
            <a:endParaRPr lang="en-CA" sz="1600" dirty="0">
              <a:solidFill>
                <a:srgbClr val="004389"/>
              </a:solidFill>
              <a:latin typeface="+mj-lt"/>
            </a:endParaRPr>
          </a:p>
        </p:txBody>
      </p:sp>
    </p:spTree>
    <p:custDataLst>
      <p:tags r:id="rId1"/>
    </p:custDataLst>
    <p:extLst>
      <p:ext uri="{BB962C8B-B14F-4D97-AF65-F5344CB8AC3E}">
        <p14:creationId xmlns:p14="http://schemas.microsoft.com/office/powerpoint/2010/main" val="4027446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81917" y="1451310"/>
            <a:ext cx="5660559" cy="4363703"/>
          </a:xfrm>
        </p:spPr>
        <p:txBody>
          <a:bodyPr/>
          <a:lstStyle/>
          <a:p>
            <a:r>
              <a:rPr lang="en-US" sz="2400" dirty="0">
                <a:latin typeface="Myriad Pro" panose="020B0503030403020204"/>
              </a:rPr>
              <a:t>Policing</a:t>
            </a:r>
          </a:p>
          <a:p>
            <a:r>
              <a:rPr lang="en-US" sz="2400" dirty="0">
                <a:latin typeface="Myriad Pro" panose="020B0503030403020204"/>
              </a:rPr>
              <a:t>Firefighting</a:t>
            </a:r>
          </a:p>
          <a:p>
            <a:r>
              <a:rPr lang="en-US" sz="2400" dirty="0">
                <a:latin typeface="Myriad Pro" panose="020B0503030403020204"/>
              </a:rPr>
              <a:t>Paramedics</a:t>
            </a:r>
          </a:p>
          <a:p>
            <a:r>
              <a:rPr lang="en-US" sz="2400" dirty="0">
                <a:latin typeface="Myriad Pro" panose="020B0503030403020204"/>
              </a:rPr>
              <a:t>First responders</a:t>
            </a:r>
          </a:p>
          <a:p>
            <a:r>
              <a:rPr lang="en-US" sz="2400" dirty="0">
                <a:latin typeface="Myriad Pro" panose="020B0503030403020204"/>
              </a:rPr>
              <a:t>Private Security</a:t>
            </a:r>
          </a:p>
          <a:p>
            <a:r>
              <a:rPr lang="en-US" sz="2400" dirty="0">
                <a:latin typeface="Myriad Pro" panose="020B0503030403020204"/>
              </a:rPr>
              <a:t>Corrections</a:t>
            </a:r>
          </a:p>
          <a:p>
            <a:r>
              <a:rPr lang="en-US" sz="2400" dirty="0">
                <a:latin typeface="Myriad Pro" panose="020B0503030403020204"/>
              </a:rPr>
              <a:t>Border Services Agency Official</a:t>
            </a:r>
          </a:p>
          <a:p>
            <a:endParaRPr lang="en-CA" dirty="0"/>
          </a:p>
        </p:txBody>
      </p:sp>
      <p:sp>
        <p:nvSpPr>
          <p:cNvPr id="5" name="Content Placeholder 4"/>
          <p:cNvSpPr>
            <a:spLocks noGrp="1"/>
          </p:cNvSpPr>
          <p:nvPr>
            <p:ph sz="half" idx="2"/>
          </p:nvPr>
        </p:nvSpPr>
        <p:spPr>
          <a:xfrm>
            <a:off x="6172200" y="1427498"/>
            <a:ext cx="5715000" cy="4387516"/>
          </a:xfrm>
        </p:spPr>
        <p:txBody>
          <a:bodyPr/>
          <a:lstStyle/>
          <a:p>
            <a:r>
              <a:rPr lang="en-US" sz="2400" dirty="0">
                <a:latin typeface="Myriad Pro" panose="020B0503030403020204"/>
              </a:rPr>
              <a:t>Sheriffs</a:t>
            </a:r>
          </a:p>
          <a:p>
            <a:r>
              <a:rPr lang="en-US" sz="2400" dirty="0">
                <a:latin typeface="Myriad Pro" panose="020B0503030403020204"/>
              </a:rPr>
              <a:t>Emergency Manager</a:t>
            </a:r>
          </a:p>
          <a:p>
            <a:r>
              <a:rPr lang="en-US" sz="2400" dirty="0">
                <a:latin typeface="Myriad Pro" panose="020B0503030403020204"/>
              </a:rPr>
              <a:t>Emergency Management Planner</a:t>
            </a:r>
          </a:p>
          <a:p>
            <a:r>
              <a:rPr lang="en-US" sz="2400" dirty="0">
                <a:latin typeface="Myriad Pro" panose="020B0503030403020204"/>
              </a:rPr>
              <a:t>Disaster Response Coordinator</a:t>
            </a:r>
          </a:p>
          <a:p>
            <a:r>
              <a:rPr lang="en-US" sz="2400" dirty="0">
                <a:latin typeface="Myriad Pro" panose="020B0503030403020204"/>
              </a:rPr>
              <a:t>Fraud </a:t>
            </a:r>
            <a:r>
              <a:rPr lang="en-US" sz="2400" dirty="0" smtClean="0">
                <a:latin typeface="Myriad Pro" panose="020B0503030403020204"/>
              </a:rPr>
              <a:t>Investigator</a:t>
            </a:r>
          </a:p>
          <a:p>
            <a:r>
              <a:rPr lang="en-US" sz="2400" dirty="0" smtClean="0">
                <a:latin typeface="Myriad Pro" panose="020B0503030403020204"/>
              </a:rPr>
              <a:t>Mediator</a:t>
            </a:r>
            <a:endParaRPr lang="en-US" sz="2400" dirty="0">
              <a:latin typeface="Myriad Pro" panose="020B0503030403020204"/>
            </a:endParaRPr>
          </a:p>
          <a:p>
            <a:r>
              <a:rPr lang="en-US" sz="2400" dirty="0" smtClean="0">
                <a:latin typeface="Myriad Pro" panose="020B0503030403020204"/>
              </a:rPr>
              <a:t>Bylaw </a:t>
            </a:r>
            <a:r>
              <a:rPr lang="en-US" sz="2400" dirty="0">
                <a:latin typeface="Myriad Pro" panose="020B0503030403020204"/>
              </a:rPr>
              <a:t>enforcement</a:t>
            </a:r>
          </a:p>
          <a:p>
            <a:r>
              <a:rPr lang="en-US" sz="2400" dirty="0">
                <a:latin typeface="Myriad Pro" panose="020B0503030403020204"/>
              </a:rPr>
              <a:t>Conservation Officer</a:t>
            </a:r>
          </a:p>
          <a:p>
            <a:endParaRPr lang="en-CA" dirty="0"/>
          </a:p>
        </p:txBody>
      </p:sp>
      <p:sp>
        <p:nvSpPr>
          <p:cNvPr id="3" name="Title 2"/>
          <p:cNvSpPr>
            <a:spLocks noGrp="1"/>
          </p:cNvSpPr>
          <p:nvPr>
            <p:ph type="title"/>
          </p:nvPr>
        </p:nvSpPr>
        <p:spPr/>
        <p:txBody>
          <a:bodyPr/>
          <a:lstStyle/>
          <a:p>
            <a:r>
              <a:rPr lang="en-US" spc="169" dirty="0"/>
              <a:t>Possible Career Opportunities </a:t>
            </a:r>
            <a:endParaRPr lang="en-CA" dirty="0"/>
          </a:p>
        </p:txBody>
      </p:sp>
    </p:spTree>
    <p:extLst>
      <p:ext uri="{BB962C8B-B14F-4D97-AF65-F5344CB8AC3E}">
        <p14:creationId xmlns:p14="http://schemas.microsoft.com/office/powerpoint/2010/main" val="1835921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7630" y="1251285"/>
            <a:ext cx="5367051" cy="4706754"/>
          </a:xfrm>
        </p:spPr>
        <p:txBody>
          <a:bodyPr/>
          <a:lstStyle/>
          <a:p>
            <a:r>
              <a:rPr lang="en-CA" b="1" cap="all" dirty="0"/>
              <a:t>ACADEMIC </a:t>
            </a:r>
            <a:r>
              <a:rPr lang="en-CA" b="1" cap="all" dirty="0" smtClean="0"/>
              <a:t>SUPPORT</a:t>
            </a:r>
          </a:p>
          <a:p>
            <a:pPr marL="0" indent="0">
              <a:buNone/>
            </a:pPr>
            <a:endParaRPr lang="en-CA" b="1" cap="all" dirty="0" smtClean="0"/>
          </a:p>
          <a:p>
            <a:pPr lvl="1"/>
            <a:r>
              <a:rPr lang="en-US" sz="2000" dirty="0" smtClean="0">
                <a:latin typeface="Myriad Pro" panose="020B0503030403020204"/>
              </a:rPr>
              <a:t>The Writing Centre</a:t>
            </a:r>
          </a:p>
          <a:p>
            <a:pPr marL="457200" lvl="1" indent="0">
              <a:buNone/>
            </a:pPr>
            <a:endParaRPr lang="en-US" sz="2000" dirty="0" smtClean="0">
              <a:latin typeface="Myriad Pro" panose="020B0503030403020204"/>
            </a:endParaRPr>
          </a:p>
          <a:p>
            <a:pPr lvl="1"/>
            <a:r>
              <a:rPr lang="en-US" sz="2000" dirty="0" smtClean="0">
                <a:latin typeface="Myriad Pro" panose="020B0503030403020204"/>
              </a:rPr>
              <a:t>Library Equipment and Facilities</a:t>
            </a:r>
          </a:p>
          <a:p>
            <a:pPr marL="457200" lvl="1" indent="0">
              <a:buNone/>
            </a:pPr>
            <a:endParaRPr lang="en-US" sz="2000" dirty="0" smtClean="0">
              <a:latin typeface="Myriad Pro" panose="020B0503030403020204"/>
            </a:endParaRPr>
          </a:p>
          <a:p>
            <a:pPr lvl="1"/>
            <a:r>
              <a:rPr lang="en-US" sz="2000" dirty="0" smtClean="0">
                <a:latin typeface="Myriad Pro" panose="020B0503030403020204"/>
              </a:rPr>
              <a:t>Learning </a:t>
            </a:r>
            <a:r>
              <a:rPr lang="en-US" sz="2000" dirty="0">
                <a:latin typeface="Myriad Pro" panose="020B0503030403020204"/>
              </a:rPr>
              <a:t>Support </a:t>
            </a:r>
            <a:r>
              <a:rPr lang="en-US" sz="2000" dirty="0" smtClean="0">
                <a:latin typeface="Myriad Pro" panose="020B0503030403020204"/>
              </a:rPr>
              <a:t>and Study Skills Resources</a:t>
            </a:r>
          </a:p>
          <a:p>
            <a:pPr lvl="1"/>
            <a:endParaRPr lang="en-US" sz="2000" dirty="0">
              <a:latin typeface="Myriad Pro" panose="020B0503030403020204"/>
            </a:endParaRPr>
          </a:p>
          <a:p>
            <a:pPr lvl="1"/>
            <a:r>
              <a:rPr lang="en-US" sz="2000" dirty="0" smtClean="0">
                <a:latin typeface="Myriad Pro" panose="020B0503030403020204"/>
              </a:rPr>
              <a:t>Disability Services</a:t>
            </a:r>
          </a:p>
          <a:p>
            <a:pPr lvl="1"/>
            <a:endParaRPr lang="en-US" sz="2000" dirty="0">
              <a:latin typeface="Myriad Pro" panose="020B0503030403020204"/>
            </a:endParaRPr>
          </a:p>
        </p:txBody>
      </p:sp>
      <p:sp>
        <p:nvSpPr>
          <p:cNvPr id="4" name="Title 3"/>
          <p:cNvSpPr>
            <a:spLocks noGrp="1"/>
          </p:cNvSpPr>
          <p:nvPr>
            <p:ph type="title"/>
          </p:nvPr>
        </p:nvSpPr>
        <p:spPr/>
        <p:txBody>
          <a:bodyPr/>
          <a:lstStyle/>
          <a:p>
            <a:r>
              <a:rPr lang="en-US" dirty="0" smtClean="0"/>
              <a:t>Student services </a:t>
            </a:r>
            <a:endParaRPr lang="en-CA" dirty="0"/>
          </a:p>
        </p:txBody>
      </p:sp>
      <p:sp>
        <p:nvSpPr>
          <p:cNvPr id="5" name="Content Placeholder 1"/>
          <p:cNvSpPr>
            <a:spLocks noGrp="1"/>
          </p:cNvSpPr>
          <p:nvPr>
            <p:ph sz="half" idx="1"/>
          </p:nvPr>
        </p:nvSpPr>
        <p:spPr>
          <a:xfrm>
            <a:off x="5634681" y="1219200"/>
            <a:ext cx="5367051" cy="4706754"/>
          </a:xfrm>
        </p:spPr>
        <p:txBody>
          <a:bodyPr/>
          <a:lstStyle/>
          <a:p>
            <a:r>
              <a:rPr lang="en-CA" b="1" cap="all" dirty="0" smtClean="0"/>
              <a:t>STUDENT LIFE</a:t>
            </a:r>
          </a:p>
          <a:p>
            <a:pPr marL="0" indent="0">
              <a:buNone/>
            </a:pPr>
            <a:endParaRPr lang="en-CA" b="1" cap="all" dirty="0" smtClean="0"/>
          </a:p>
          <a:p>
            <a:pPr lvl="1"/>
            <a:r>
              <a:rPr lang="en-US" sz="2000" dirty="0" smtClean="0">
                <a:latin typeface="Myriad Pro" panose="020B0503030403020204"/>
              </a:rPr>
              <a:t>Mental Health &amp; Wellness Information</a:t>
            </a:r>
          </a:p>
          <a:p>
            <a:pPr marL="457200" lvl="1" indent="0">
              <a:buNone/>
            </a:pPr>
            <a:endParaRPr lang="en-US" sz="2000" dirty="0" smtClean="0">
              <a:latin typeface="Myriad Pro" panose="020B0503030403020204"/>
            </a:endParaRPr>
          </a:p>
          <a:p>
            <a:pPr lvl="1"/>
            <a:r>
              <a:rPr lang="en-US" sz="2000" dirty="0" smtClean="0">
                <a:latin typeface="Myriad Pro" panose="020B0503030403020204"/>
              </a:rPr>
              <a:t>Justice Institute Students’ Union </a:t>
            </a:r>
            <a:endParaRPr lang="en-CA" dirty="0"/>
          </a:p>
        </p:txBody>
      </p:sp>
    </p:spTree>
    <p:extLst>
      <p:ext uri="{BB962C8B-B14F-4D97-AF65-F5344CB8AC3E}">
        <p14:creationId xmlns:p14="http://schemas.microsoft.com/office/powerpoint/2010/main" val="3574194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Library</a:t>
            </a:r>
            <a:endParaRPr lang="en-CA" dirty="0"/>
          </a:p>
        </p:txBody>
      </p:sp>
      <p:sp>
        <p:nvSpPr>
          <p:cNvPr id="5" name="Rectangle 4"/>
          <p:cNvSpPr/>
          <p:nvPr/>
        </p:nvSpPr>
        <p:spPr>
          <a:xfrm>
            <a:off x="1057638" y="1284027"/>
            <a:ext cx="10088898" cy="5632311"/>
          </a:xfrm>
          <a:prstGeom prst="rect">
            <a:avLst/>
          </a:prstGeom>
        </p:spPr>
        <p:txBody>
          <a:bodyPr wrap="square">
            <a:spAutoFit/>
          </a:bodyPr>
          <a:lstStyle/>
          <a:p>
            <a:r>
              <a:rPr lang="en-US" sz="2000" b="1" dirty="0">
                <a:solidFill>
                  <a:srgbClr val="004389"/>
                </a:solidFill>
                <a:latin typeface="Myriad Pro" panose="020B0503030403020204"/>
              </a:rPr>
              <a:t>R</a:t>
            </a:r>
            <a:r>
              <a:rPr lang="en-US" sz="2000" b="1" dirty="0" smtClean="0">
                <a:solidFill>
                  <a:srgbClr val="004389"/>
                </a:solidFill>
                <a:latin typeface="Myriad Pro" panose="020B0503030403020204"/>
              </a:rPr>
              <a:t>esources focus </a:t>
            </a:r>
            <a:r>
              <a:rPr lang="en-US" sz="2000" b="1" dirty="0">
                <a:solidFill>
                  <a:srgbClr val="004389"/>
                </a:solidFill>
                <a:latin typeface="Myriad Pro" panose="020B0503030403020204"/>
              </a:rPr>
              <a:t>on a wide range of justice and public safety </a:t>
            </a:r>
            <a:r>
              <a:rPr lang="en-US" sz="2000" b="1" dirty="0" smtClean="0">
                <a:solidFill>
                  <a:srgbClr val="004389"/>
                </a:solidFill>
                <a:latin typeface="Myriad Pro" panose="020B0503030403020204"/>
              </a:rPr>
              <a:t>topics</a:t>
            </a:r>
          </a:p>
          <a:p>
            <a:endParaRPr lang="en-US" sz="2000" dirty="0" smtClean="0">
              <a:solidFill>
                <a:srgbClr val="004389"/>
              </a:solidFill>
              <a:latin typeface="Myriad Pro" panose="020B0503030403020204"/>
            </a:endParaRPr>
          </a:p>
          <a:p>
            <a:endParaRPr lang="en-US" sz="2000" dirty="0">
              <a:solidFill>
                <a:srgbClr val="004389"/>
              </a:solidFill>
              <a:latin typeface="Myriad Pro" panose="020B0503030403020204"/>
            </a:endParaRPr>
          </a:p>
          <a:p>
            <a:pPr marL="342900" indent="-342900">
              <a:buFont typeface="Arial" panose="020B0604020202020204" pitchFamily="34" charset="0"/>
              <a:buChar char="•"/>
            </a:pPr>
            <a:r>
              <a:rPr lang="en-US" sz="2000" dirty="0" smtClean="0">
                <a:solidFill>
                  <a:srgbClr val="004389"/>
                </a:solidFill>
                <a:latin typeface="Myriad Pro" panose="020B0503030403020204"/>
              </a:rPr>
              <a:t>Research help – in-person and online</a:t>
            </a:r>
          </a:p>
          <a:p>
            <a:pPr marL="342900" indent="-342900">
              <a:buFont typeface="Arial" panose="020B0604020202020204" pitchFamily="34" charset="0"/>
              <a:buChar char="•"/>
            </a:pPr>
            <a:endParaRPr lang="en-US" sz="2000" dirty="0" smtClean="0">
              <a:solidFill>
                <a:srgbClr val="004389"/>
              </a:solidFill>
              <a:latin typeface="Myriad Pro" panose="020B0503030403020204"/>
            </a:endParaRPr>
          </a:p>
          <a:p>
            <a:pPr marL="342900" indent="-342900">
              <a:buFont typeface="Arial" panose="020B0604020202020204" pitchFamily="34" charset="0"/>
              <a:buChar char="•"/>
            </a:pPr>
            <a:r>
              <a:rPr lang="en-US" sz="2000" dirty="0" smtClean="0">
                <a:solidFill>
                  <a:srgbClr val="004389"/>
                </a:solidFill>
                <a:latin typeface="Myriad Pro" panose="020B0503030403020204"/>
              </a:rPr>
              <a:t>Research skills classes</a:t>
            </a:r>
          </a:p>
          <a:p>
            <a:pPr marL="342900" indent="-342900">
              <a:buFont typeface="Arial" panose="020B0604020202020204" pitchFamily="34" charset="0"/>
              <a:buChar char="•"/>
            </a:pPr>
            <a:endParaRPr lang="en-US" sz="2000" dirty="0" smtClean="0">
              <a:solidFill>
                <a:srgbClr val="004389"/>
              </a:solidFill>
              <a:latin typeface="Myriad Pro" panose="020B0503030403020204"/>
            </a:endParaRPr>
          </a:p>
          <a:p>
            <a:pPr marL="342900" indent="-342900">
              <a:buFont typeface="Arial" panose="020B0604020202020204" pitchFamily="34" charset="0"/>
              <a:buChar char="•"/>
            </a:pPr>
            <a:r>
              <a:rPr lang="en-US" sz="2000" dirty="0" smtClean="0">
                <a:solidFill>
                  <a:srgbClr val="004389"/>
                </a:solidFill>
                <a:latin typeface="Myriad Pro" panose="020B0503030403020204"/>
              </a:rPr>
              <a:t>Laptop &amp; iPad lending</a:t>
            </a:r>
          </a:p>
          <a:p>
            <a:endParaRPr lang="en-US" sz="2000" dirty="0">
              <a:solidFill>
                <a:srgbClr val="004389"/>
              </a:solidFill>
              <a:latin typeface="Myriad Pro" panose="020B0503030403020204"/>
            </a:endParaRPr>
          </a:p>
          <a:p>
            <a:pPr marL="342900" indent="-342900">
              <a:buFont typeface="Arial" panose="020B0604020202020204" pitchFamily="34" charset="0"/>
              <a:buChar char="•"/>
            </a:pPr>
            <a:r>
              <a:rPr lang="en-US" sz="2000" dirty="0" smtClean="0">
                <a:solidFill>
                  <a:srgbClr val="004389"/>
                </a:solidFill>
                <a:latin typeface="Myriad Pro" panose="020B0503030403020204"/>
              </a:rPr>
              <a:t>Digital resources</a:t>
            </a:r>
          </a:p>
          <a:p>
            <a:pPr marL="800100" lvl="1" indent="-342900">
              <a:buFont typeface="Arial" panose="020B0604020202020204" pitchFamily="34" charset="0"/>
              <a:buChar char="•"/>
            </a:pPr>
            <a:r>
              <a:rPr lang="en-US" sz="2000" dirty="0" smtClean="0">
                <a:solidFill>
                  <a:srgbClr val="004389"/>
                </a:solidFill>
                <a:latin typeface="Myriad Pro" panose="020B0503030403020204"/>
              </a:rPr>
              <a:t>eBooks</a:t>
            </a:r>
          </a:p>
          <a:p>
            <a:pPr marL="800100" lvl="1" indent="-342900">
              <a:buFont typeface="Arial" panose="020B0604020202020204" pitchFamily="34" charset="0"/>
              <a:buChar char="•"/>
            </a:pPr>
            <a:r>
              <a:rPr lang="en-US" sz="2000" dirty="0" smtClean="0">
                <a:solidFill>
                  <a:srgbClr val="004389"/>
                </a:solidFill>
                <a:latin typeface="Myriad Pro" panose="020B0503030403020204"/>
              </a:rPr>
              <a:t>streaming media</a:t>
            </a:r>
          </a:p>
          <a:p>
            <a:endParaRPr lang="en-US" sz="2000" dirty="0" smtClean="0">
              <a:solidFill>
                <a:srgbClr val="004389"/>
              </a:solidFill>
              <a:latin typeface="Myriad Pro" panose="020B0503030403020204"/>
            </a:endParaRPr>
          </a:p>
          <a:p>
            <a:pPr marL="342900" indent="-342900">
              <a:buFont typeface="Arial" panose="020B0604020202020204" pitchFamily="34" charset="0"/>
              <a:buChar char="•"/>
            </a:pPr>
            <a:r>
              <a:rPr lang="en-US" sz="2000" dirty="0" smtClean="0">
                <a:solidFill>
                  <a:srgbClr val="004389"/>
                </a:solidFill>
                <a:latin typeface="Myriad Pro" panose="020B0503030403020204"/>
              </a:rPr>
              <a:t>Free mailing &amp; curbside pick-up</a:t>
            </a:r>
          </a:p>
          <a:p>
            <a:endParaRPr lang="en-US" sz="2000" dirty="0" smtClean="0">
              <a:solidFill>
                <a:srgbClr val="004389"/>
              </a:solidFill>
              <a:latin typeface="Myriad Pro" panose="020B0503030403020204"/>
            </a:endParaRPr>
          </a:p>
          <a:p>
            <a:pPr marL="342900" indent="-342900">
              <a:buFont typeface="Arial" panose="020B0604020202020204" pitchFamily="34" charset="0"/>
              <a:buChar char="•"/>
            </a:pPr>
            <a:endParaRPr lang="en-US" sz="2000" dirty="0">
              <a:solidFill>
                <a:srgbClr val="004389"/>
              </a:solidFill>
              <a:latin typeface="Myriad Pro" panose="020B0503030403020204"/>
            </a:endParaRPr>
          </a:p>
          <a:p>
            <a:endParaRPr lang="en-US" sz="2000" dirty="0" smtClean="0">
              <a:solidFill>
                <a:srgbClr val="004389"/>
              </a:solidFill>
              <a:latin typeface="Myriad Pro" panose="020B0503030403020204"/>
            </a:endParaRPr>
          </a:p>
          <a:p>
            <a:pPr marL="342900" indent="-342900">
              <a:buFont typeface="Arial" panose="020B0604020202020204" pitchFamily="34" charset="0"/>
              <a:buChar char="•"/>
            </a:pPr>
            <a:endParaRPr lang="en-CA" sz="2000" dirty="0">
              <a:solidFill>
                <a:srgbClr val="004389"/>
              </a:solidFill>
              <a:latin typeface="Myriad Pro" panose="020B0503030403020204"/>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101" y="2010598"/>
            <a:ext cx="4550434" cy="3528336"/>
          </a:xfrm>
          <a:prstGeom prst="rect">
            <a:avLst/>
          </a:prstGeom>
        </p:spPr>
      </p:pic>
    </p:spTree>
    <p:extLst>
      <p:ext uri="{BB962C8B-B14F-4D97-AF65-F5344CB8AC3E}">
        <p14:creationId xmlns:p14="http://schemas.microsoft.com/office/powerpoint/2010/main" val="475790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7629" y="934488"/>
            <a:ext cx="11619570" cy="1779373"/>
          </a:xfrm>
        </p:spPr>
        <p:txBody>
          <a:bodyPr/>
          <a:lstStyle/>
          <a:p>
            <a:pPr marL="0" indent="0">
              <a:buNone/>
            </a:pPr>
            <a:r>
              <a:rPr lang="en-US" b="1" dirty="0" smtClean="0"/>
              <a:t>JIBC serves people and communities located </a:t>
            </a:r>
            <a:r>
              <a:rPr lang="en-US" b="1" dirty="0"/>
              <a:t>in </a:t>
            </a:r>
            <a:r>
              <a:rPr lang="en-US" b="1" dirty="0" err="1" smtClean="0"/>
              <a:t>unceded</a:t>
            </a:r>
            <a:r>
              <a:rPr lang="en-US" b="1" dirty="0" smtClean="0"/>
              <a:t> traditional and treaty </a:t>
            </a:r>
            <a:r>
              <a:rPr lang="en-US" b="1" dirty="0"/>
              <a:t>territories of First </a:t>
            </a:r>
            <a:r>
              <a:rPr lang="en-US" b="1" dirty="0" smtClean="0"/>
              <a:t>Peoples </a:t>
            </a:r>
            <a:r>
              <a:rPr lang="en-US" b="1" dirty="0"/>
              <a:t>across British Columbia. </a:t>
            </a:r>
            <a:endParaRPr lang="en-US" b="1" dirty="0" smtClean="0"/>
          </a:p>
          <a:p>
            <a:pPr marL="0" indent="0">
              <a:buNone/>
            </a:pPr>
            <a:r>
              <a:rPr lang="en-US" i="1" dirty="0" smtClean="0"/>
              <a:t>The Office of Indigenization provides holistic supports to First </a:t>
            </a:r>
            <a:r>
              <a:rPr lang="en-US" i="1" dirty="0"/>
              <a:t>Nations, Inuit, and Métis learners </a:t>
            </a:r>
            <a:r>
              <a:rPr lang="en-US" i="1" dirty="0" smtClean="0"/>
              <a:t>to help you succeed in your studies.</a:t>
            </a:r>
            <a:endParaRPr lang="en-CA" i="1" dirty="0"/>
          </a:p>
        </p:txBody>
      </p:sp>
      <p:sp>
        <p:nvSpPr>
          <p:cNvPr id="4" name="Title 3"/>
          <p:cNvSpPr>
            <a:spLocks noGrp="1"/>
          </p:cNvSpPr>
          <p:nvPr>
            <p:ph type="title"/>
          </p:nvPr>
        </p:nvSpPr>
        <p:spPr/>
        <p:txBody>
          <a:bodyPr/>
          <a:lstStyle/>
          <a:p>
            <a:r>
              <a:rPr lang="en-US" dirty="0" smtClean="0"/>
              <a:t>OFFICE </a:t>
            </a:r>
            <a:r>
              <a:rPr lang="en-US" smtClean="0"/>
              <a:t>OF Indigenization </a:t>
            </a:r>
            <a:endParaRPr lang="en-CA" dirty="0"/>
          </a:p>
        </p:txBody>
      </p:sp>
      <p:sp>
        <p:nvSpPr>
          <p:cNvPr id="5" name="Rectangle 4"/>
          <p:cNvSpPr/>
          <p:nvPr/>
        </p:nvSpPr>
        <p:spPr>
          <a:xfrm>
            <a:off x="267629" y="2844735"/>
            <a:ext cx="9543635" cy="3708708"/>
          </a:xfrm>
          <a:prstGeom prst="rect">
            <a:avLst/>
          </a:prstGeom>
        </p:spPr>
        <p:txBody>
          <a:bodyPr wrap="square">
            <a:spAutoFit/>
          </a:bodyPr>
          <a:lstStyle/>
          <a:p>
            <a:r>
              <a:rPr lang="en-US" sz="2800" b="1" cap="all" dirty="0">
                <a:solidFill>
                  <a:srgbClr val="004389"/>
                </a:solidFill>
              </a:rPr>
              <a:t>SERVICES FOR INDIGENOUS </a:t>
            </a:r>
            <a:r>
              <a:rPr lang="en-US" sz="2800" b="1" cap="all" dirty="0" smtClean="0">
                <a:solidFill>
                  <a:srgbClr val="004389"/>
                </a:solidFill>
              </a:rPr>
              <a:t>STUDENTS</a:t>
            </a:r>
          </a:p>
          <a:p>
            <a:endParaRPr lang="en-US" sz="100" b="1" cap="all" dirty="0">
              <a:solidFill>
                <a:srgbClr val="004389"/>
              </a:solidFill>
            </a:endParaRPr>
          </a:p>
          <a:p>
            <a:pPr marL="457200" indent="-457200">
              <a:buFont typeface="Arial" panose="020B0604020202020204" pitchFamily="34" charset="0"/>
              <a:buChar char="•"/>
            </a:pPr>
            <a:r>
              <a:rPr lang="en-US" sz="2800" dirty="0">
                <a:solidFill>
                  <a:srgbClr val="004389"/>
                </a:solidFill>
              </a:rPr>
              <a:t>Career </a:t>
            </a:r>
            <a:r>
              <a:rPr lang="en-US" sz="2800" dirty="0" smtClean="0">
                <a:solidFill>
                  <a:srgbClr val="004389"/>
                </a:solidFill>
              </a:rPr>
              <a:t>planning</a:t>
            </a:r>
          </a:p>
          <a:p>
            <a:pPr marL="457200" indent="-457200">
              <a:buFont typeface="Arial" panose="020B0604020202020204" pitchFamily="34" charset="0"/>
              <a:buChar char="•"/>
            </a:pPr>
            <a:r>
              <a:rPr lang="en-US" sz="2800" dirty="0" smtClean="0">
                <a:solidFill>
                  <a:srgbClr val="004389"/>
                </a:solidFill>
              </a:rPr>
              <a:t>Elders-In-Residence Program</a:t>
            </a:r>
          </a:p>
          <a:p>
            <a:pPr marL="457200" indent="-457200">
              <a:buFont typeface="Arial" panose="020B0604020202020204" pitchFamily="34" charset="0"/>
              <a:buChar char="•"/>
            </a:pPr>
            <a:r>
              <a:rPr lang="en-US" sz="2800" dirty="0">
                <a:solidFill>
                  <a:srgbClr val="004389"/>
                </a:solidFill>
              </a:rPr>
              <a:t>Aboriginal Gathering Place </a:t>
            </a:r>
            <a:endParaRPr lang="en-US" sz="2800" dirty="0" smtClean="0">
              <a:solidFill>
                <a:srgbClr val="004389"/>
              </a:solidFill>
            </a:endParaRPr>
          </a:p>
          <a:p>
            <a:pPr marL="457200" indent="-457200">
              <a:buFont typeface="Arial" panose="020B0604020202020204" pitchFamily="34" charset="0"/>
              <a:buChar char="•"/>
            </a:pPr>
            <a:r>
              <a:rPr lang="en-US" sz="2800" dirty="0" smtClean="0">
                <a:solidFill>
                  <a:srgbClr val="004389"/>
                </a:solidFill>
              </a:rPr>
              <a:t>Access to traditional medicines  </a:t>
            </a:r>
          </a:p>
          <a:p>
            <a:pPr marL="457200" indent="-457200">
              <a:buFont typeface="Arial" panose="020B0604020202020204" pitchFamily="34" charset="0"/>
              <a:buChar char="•"/>
            </a:pPr>
            <a:r>
              <a:rPr lang="en-US" sz="2800" dirty="0" smtClean="0">
                <a:solidFill>
                  <a:srgbClr val="004389"/>
                </a:solidFill>
              </a:rPr>
              <a:t>Indigenous </a:t>
            </a:r>
            <a:r>
              <a:rPr lang="en-US" sz="2800" dirty="0">
                <a:solidFill>
                  <a:srgbClr val="004389"/>
                </a:solidFill>
              </a:rPr>
              <a:t>activities and events</a:t>
            </a:r>
          </a:p>
          <a:p>
            <a:pPr marL="457200" indent="-457200">
              <a:buFont typeface="Arial" panose="020B0604020202020204" pitchFamily="34" charset="0"/>
              <a:buChar char="•"/>
            </a:pPr>
            <a:r>
              <a:rPr lang="en-US" sz="2800" dirty="0">
                <a:solidFill>
                  <a:srgbClr val="004389"/>
                </a:solidFill>
              </a:rPr>
              <a:t>Access to financial aid, scholarships and </a:t>
            </a:r>
            <a:r>
              <a:rPr lang="en-US" sz="2800" dirty="0" smtClean="0">
                <a:solidFill>
                  <a:srgbClr val="004389"/>
                </a:solidFill>
              </a:rPr>
              <a:t>bursaries</a:t>
            </a:r>
          </a:p>
          <a:p>
            <a:endParaRPr lang="en-US" sz="1000" dirty="0" smtClean="0">
              <a:solidFill>
                <a:srgbClr val="004389"/>
              </a:solidFill>
            </a:endParaRPr>
          </a:p>
          <a:p>
            <a:pPr algn="ctr"/>
            <a:r>
              <a:rPr lang="en-US" sz="2800" b="1" dirty="0" smtClean="0">
                <a:solidFill>
                  <a:srgbClr val="004389"/>
                </a:solidFill>
              </a:rPr>
              <a:t>Email: </a:t>
            </a:r>
            <a:r>
              <a:rPr lang="en-US" sz="2800" dirty="0" smtClean="0">
                <a:solidFill>
                  <a:srgbClr val="004389"/>
                </a:solidFill>
              </a:rPr>
              <a:t>Indigenization@jibc.ca</a:t>
            </a:r>
            <a:endParaRPr lang="en-US" sz="2800" dirty="0">
              <a:solidFill>
                <a:srgbClr val="004389"/>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0887" y="2844735"/>
            <a:ext cx="2377440" cy="3516923"/>
          </a:xfrm>
          <a:prstGeom prst="rect">
            <a:avLst/>
          </a:prstGeom>
        </p:spPr>
      </p:pic>
    </p:spTree>
    <p:extLst>
      <p:ext uri="{BB962C8B-B14F-4D97-AF65-F5344CB8AC3E}">
        <p14:creationId xmlns:p14="http://schemas.microsoft.com/office/powerpoint/2010/main" val="148931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007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4829" y="1219200"/>
            <a:ext cx="11162371" cy="4687504"/>
          </a:xfrm>
        </p:spPr>
        <p:txBody>
          <a:bodyPr/>
          <a:lstStyle/>
          <a:p>
            <a:endParaRPr lang="en-US" dirty="0" smtClean="0">
              <a:latin typeface="Myriad Pro" panose="020B0503030403020204"/>
            </a:endParaRPr>
          </a:p>
          <a:p>
            <a:r>
              <a:rPr lang="en-US" dirty="0" smtClean="0">
                <a:latin typeface="Myriad Pro" panose="020B0503030403020204"/>
              </a:rPr>
              <a:t>Certificates</a:t>
            </a:r>
            <a:r>
              <a:rPr lang="en-US" dirty="0">
                <a:latin typeface="Myriad Pro" panose="020B0503030403020204"/>
              </a:rPr>
              <a:t>, diplomas &amp; degrees</a:t>
            </a:r>
            <a:endParaRPr lang="en-CA" dirty="0">
              <a:latin typeface="Myriad Pro" panose="020B0503030403020204"/>
            </a:endParaRPr>
          </a:p>
          <a:p>
            <a:r>
              <a:rPr lang="en-US" dirty="0">
                <a:latin typeface="Myriad Pro" panose="020B0503030403020204"/>
              </a:rPr>
              <a:t>Expert instructors</a:t>
            </a:r>
          </a:p>
          <a:p>
            <a:r>
              <a:rPr lang="en-US" dirty="0">
                <a:latin typeface="Myriad Pro" panose="020B0503030403020204"/>
              </a:rPr>
              <a:t>Small class sizes</a:t>
            </a:r>
          </a:p>
          <a:p>
            <a:r>
              <a:rPr lang="en-US" dirty="0">
                <a:latin typeface="Myriad Pro" panose="020B0503030403020204"/>
              </a:rPr>
              <a:t>Hands on training </a:t>
            </a:r>
          </a:p>
          <a:p>
            <a:r>
              <a:rPr lang="en-US" dirty="0">
                <a:latin typeface="Myriad Pro" panose="020B0503030403020204"/>
              </a:rPr>
              <a:t>Student support</a:t>
            </a:r>
          </a:p>
          <a:p>
            <a:r>
              <a:rPr lang="en-US" dirty="0">
                <a:latin typeface="Myriad Pro" panose="020B0503030403020204"/>
              </a:rPr>
              <a:t>Student loan eligible programs</a:t>
            </a:r>
          </a:p>
          <a:p>
            <a:r>
              <a:rPr lang="en-CA" dirty="0">
                <a:latin typeface="Myriad Pro" panose="020B0503030403020204"/>
              </a:rPr>
              <a:t>Awards, bursaries, &amp; scholarships</a:t>
            </a:r>
          </a:p>
          <a:p>
            <a:endParaRPr lang="en-CA" dirty="0">
              <a:latin typeface="Madrid pro"/>
            </a:endParaRPr>
          </a:p>
        </p:txBody>
      </p:sp>
      <p:sp>
        <p:nvSpPr>
          <p:cNvPr id="3" name="Title 2"/>
          <p:cNvSpPr>
            <a:spLocks noGrp="1"/>
          </p:cNvSpPr>
          <p:nvPr>
            <p:ph type="title"/>
          </p:nvPr>
        </p:nvSpPr>
        <p:spPr/>
        <p:txBody>
          <a:bodyPr/>
          <a:lstStyle/>
          <a:p>
            <a:r>
              <a:rPr lang="en-US" spc="169" dirty="0"/>
              <a:t>What do we Offer?</a:t>
            </a:r>
            <a:endParaRPr lang="en-CA" dirty="0"/>
          </a:p>
        </p:txBody>
      </p:sp>
    </p:spTree>
    <p:extLst>
      <p:ext uri="{BB962C8B-B14F-4D97-AF65-F5344CB8AC3E}">
        <p14:creationId xmlns:p14="http://schemas.microsoft.com/office/powerpoint/2010/main" val="772705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7630" y="1251285"/>
            <a:ext cx="5904570" cy="4706754"/>
          </a:xfrm>
        </p:spPr>
        <p:txBody>
          <a:bodyPr/>
          <a:lstStyle/>
          <a:p>
            <a:pPr>
              <a:spcAft>
                <a:spcPts val="1000"/>
              </a:spcAft>
            </a:pPr>
            <a:r>
              <a:rPr lang="en-US" sz="2400" dirty="0">
                <a:latin typeface="Myriad Pro" panose="020B0503030403020204"/>
              </a:rPr>
              <a:t>Counselling &amp; </a:t>
            </a:r>
            <a:r>
              <a:rPr lang="en-US" sz="2400" dirty="0" smtClean="0">
                <a:latin typeface="Myriad Pro" panose="020B0503030403020204"/>
              </a:rPr>
              <a:t>Capacity </a:t>
            </a:r>
            <a:r>
              <a:rPr lang="en-US" sz="2400" dirty="0">
                <a:latin typeface="Myriad Pro" panose="020B0503030403020204"/>
              </a:rPr>
              <a:t>B</a:t>
            </a:r>
            <a:r>
              <a:rPr lang="en-US" sz="2400" dirty="0" smtClean="0">
                <a:latin typeface="Myriad Pro" panose="020B0503030403020204"/>
              </a:rPr>
              <a:t>uilding 	</a:t>
            </a:r>
            <a:endParaRPr lang="en-US" sz="2400" dirty="0">
              <a:latin typeface="Myriad Pro" panose="020B0503030403020204"/>
            </a:endParaRPr>
          </a:p>
          <a:p>
            <a:pPr>
              <a:spcAft>
                <a:spcPts val="1000"/>
              </a:spcAft>
            </a:pPr>
            <a:r>
              <a:rPr lang="en-US" sz="2400" dirty="0">
                <a:latin typeface="Myriad Pro" panose="020B0503030403020204"/>
              </a:rPr>
              <a:t>Community </a:t>
            </a:r>
            <a:r>
              <a:rPr lang="en-US" sz="2400" dirty="0" smtClean="0">
                <a:latin typeface="Myriad Pro" panose="020B0503030403020204"/>
              </a:rPr>
              <a:t>Safety</a:t>
            </a:r>
            <a:endParaRPr lang="en-US" sz="2400" dirty="0">
              <a:latin typeface="Myriad Pro" panose="020B0503030403020204"/>
            </a:endParaRPr>
          </a:p>
          <a:p>
            <a:pPr>
              <a:spcAft>
                <a:spcPts val="1000"/>
              </a:spcAft>
            </a:pPr>
            <a:r>
              <a:rPr lang="en-US" sz="2400" dirty="0">
                <a:latin typeface="Myriad Pro" panose="020B0503030403020204"/>
              </a:rPr>
              <a:t>Paramedicine</a:t>
            </a:r>
          </a:p>
          <a:p>
            <a:pPr>
              <a:spcAft>
                <a:spcPts val="1000"/>
              </a:spcAft>
            </a:pPr>
            <a:r>
              <a:rPr lang="en-US" sz="2400" dirty="0">
                <a:latin typeface="Myriad Pro" panose="020B0503030403020204"/>
              </a:rPr>
              <a:t>Continuing </a:t>
            </a:r>
            <a:r>
              <a:rPr lang="en-US" sz="2400" dirty="0" smtClean="0">
                <a:latin typeface="Myriad Pro" panose="020B0503030403020204"/>
              </a:rPr>
              <a:t>Professional </a:t>
            </a:r>
            <a:r>
              <a:rPr lang="en-US" sz="2400" dirty="0">
                <a:latin typeface="Myriad Pro" panose="020B0503030403020204"/>
              </a:rPr>
              <a:t>H</a:t>
            </a:r>
            <a:r>
              <a:rPr lang="en-US" sz="2400" dirty="0" smtClean="0">
                <a:latin typeface="Myriad Pro" panose="020B0503030403020204"/>
              </a:rPr>
              <a:t>ealth </a:t>
            </a:r>
            <a:r>
              <a:rPr lang="en-US" sz="2400" dirty="0">
                <a:latin typeface="Myriad Pro" panose="020B0503030403020204"/>
              </a:rPr>
              <a:t>E</a:t>
            </a:r>
            <a:r>
              <a:rPr lang="en-US" sz="2400" dirty="0" smtClean="0">
                <a:latin typeface="Myriad Pro" panose="020B0503030403020204"/>
              </a:rPr>
              <a:t>ducation</a:t>
            </a:r>
            <a:endParaRPr lang="en-US" sz="2400" dirty="0">
              <a:latin typeface="Myriad Pro" panose="020B0503030403020204"/>
            </a:endParaRPr>
          </a:p>
          <a:p>
            <a:pPr>
              <a:spcAft>
                <a:spcPts val="1000"/>
              </a:spcAft>
            </a:pPr>
            <a:r>
              <a:rPr lang="en-US" sz="2400" dirty="0">
                <a:latin typeface="Myriad Pro" panose="020B0503030403020204"/>
              </a:rPr>
              <a:t>Conflict </a:t>
            </a:r>
            <a:r>
              <a:rPr lang="en-US" sz="2400" dirty="0" smtClean="0">
                <a:latin typeface="Myriad Pro" panose="020B0503030403020204"/>
              </a:rPr>
              <a:t>Resolution</a:t>
            </a:r>
            <a:r>
              <a:rPr lang="en-US" sz="2400" dirty="0">
                <a:latin typeface="Myriad Pro" panose="020B0503030403020204"/>
              </a:rPr>
              <a:t>, </a:t>
            </a:r>
            <a:r>
              <a:rPr lang="en-US" sz="2400" dirty="0" smtClean="0">
                <a:latin typeface="Myriad Pro" panose="020B0503030403020204"/>
              </a:rPr>
              <a:t>Mediation</a:t>
            </a:r>
            <a:r>
              <a:rPr lang="en-US" sz="2400" dirty="0">
                <a:latin typeface="Myriad Pro" panose="020B0503030403020204"/>
              </a:rPr>
              <a:t>, &amp; </a:t>
            </a:r>
            <a:r>
              <a:rPr lang="en-US" sz="2400" dirty="0" smtClean="0">
                <a:latin typeface="Myriad Pro" panose="020B0503030403020204"/>
              </a:rPr>
              <a:t>Negotiation</a:t>
            </a:r>
            <a:endParaRPr lang="en-US" sz="2400" dirty="0">
              <a:latin typeface="Myriad Pro" panose="020B0503030403020204"/>
            </a:endParaRPr>
          </a:p>
          <a:p>
            <a:pPr>
              <a:spcAft>
                <a:spcPts val="1000"/>
              </a:spcAft>
            </a:pPr>
            <a:r>
              <a:rPr lang="en-US" sz="2400" dirty="0" smtClean="0">
                <a:latin typeface="Myriad Pro" panose="020B0503030403020204"/>
              </a:rPr>
              <a:t>Leadership</a:t>
            </a:r>
          </a:p>
          <a:p>
            <a:pPr>
              <a:spcAft>
                <a:spcPts val="1000"/>
              </a:spcAft>
            </a:pPr>
            <a:r>
              <a:rPr lang="en-US" sz="2400" dirty="0">
                <a:latin typeface="Myriad Pro" panose="020B0503030403020204"/>
              </a:rPr>
              <a:t>Fire </a:t>
            </a:r>
            <a:r>
              <a:rPr lang="en-US" sz="2400" dirty="0" smtClean="0">
                <a:latin typeface="Myriad Pro" panose="020B0503030403020204"/>
              </a:rPr>
              <a:t>Safety </a:t>
            </a:r>
            <a:r>
              <a:rPr lang="en-US" sz="2400" dirty="0">
                <a:latin typeface="Myriad Pro" panose="020B0503030403020204"/>
              </a:rPr>
              <a:t>and </a:t>
            </a:r>
            <a:r>
              <a:rPr lang="en-US" sz="2400" dirty="0" smtClean="0">
                <a:latin typeface="Myriad Pro" panose="020B0503030403020204"/>
              </a:rPr>
              <a:t>Prevention</a:t>
            </a:r>
            <a:endParaRPr lang="en-US" sz="2400" dirty="0">
              <a:latin typeface="Myriad Pro" panose="020B0503030403020204"/>
            </a:endParaRPr>
          </a:p>
          <a:p>
            <a:endParaRPr lang="en-US" sz="2400" dirty="0">
              <a:latin typeface="Myriad Pro" panose="020B0503030403020204"/>
            </a:endParaRPr>
          </a:p>
          <a:p>
            <a:pPr marL="0" indent="0">
              <a:buNone/>
            </a:pPr>
            <a:endParaRPr lang="en-CA" sz="2400" dirty="0">
              <a:latin typeface="Myriad Pro" panose="020B0503030403020204"/>
            </a:endParaRPr>
          </a:p>
        </p:txBody>
      </p:sp>
      <p:sp>
        <p:nvSpPr>
          <p:cNvPr id="4" name="Content Placeholder 3"/>
          <p:cNvSpPr>
            <a:spLocks noGrp="1"/>
          </p:cNvSpPr>
          <p:nvPr>
            <p:ph sz="half" idx="2"/>
          </p:nvPr>
        </p:nvSpPr>
        <p:spPr>
          <a:xfrm>
            <a:off x="6172200" y="1251285"/>
            <a:ext cx="6186488" cy="4706753"/>
          </a:xfrm>
        </p:spPr>
        <p:txBody>
          <a:bodyPr/>
          <a:lstStyle/>
          <a:p>
            <a:pPr>
              <a:spcAft>
                <a:spcPts val="1000"/>
              </a:spcAft>
            </a:pPr>
            <a:r>
              <a:rPr lang="en-US" sz="2400" dirty="0" smtClean="0">
                <a:latin typeface="Myriad Pro" panose="020B0503030403020204"/>
              </a:rPr>
              <a:t>Emergency </a:t>
            </a:r>
            <a:r>
              <a:rPr lang="en-US" sz="2400" dirty="0">
                <a:latin typeface="Myriad Pro" panose="020B0503030403020204"/>
              </a:rPr>
              <a:t>M</a:t>
            </a:r>
            <a:r>
              <a:rPr lang="en-US" sz="2400" dirty="0" smtClean="0">
                <a:latin typeface="Myriad Pro" panose="020B0503030403020204"/>
              </a:rPr>
              <a:t>anagement</a:t>
            </a:r>
            <a:endParaRPr lang="en-US" sz="2400" dirty="0">
              <a:latin typeface="Myriad Pro" panose="020B0503030403020204"/>
            </a:endParaRPr>
          </a:p>
          <a:p>
            <a:pPr>
              <a:spcAft>
                <a:spcPts val="1000"/>
              </a:spcAft>
            </a:pPr>
            <a:r>
              <a:rPr lang="en-US" sz="2400" dirty="0" smtClean="0">
                <a:latin typeface="Myriad Pro" panose="020B0503030403020204"/>
              </a:rPr>
              <a:t>Security </a:t>
            </a:r>
            <a:r>
              <a:rPr lang="en-US" sz="2400" dirty="0">
                <a:latin typeface="Myriad Pro" panose="020B0503030403020204"/>
              </a:rPr>
              <a:t>and </a:t>
            </a:r>
            <a:r>
              <a:rPr lang="en-US" sz="2400" dirty="0" smtClean="0">
                <a:latin typeface="Myriad Pro" panose="020B0503030403020204"/>
              </a:rPr>
              <a:t>Law </a:t>
            </a:r>
            <a:r>
              <a:rPr lang="en-US" sz="2400" dirty="0">
                <a:latin typeface="Myriad Pro" panose="020B0503030403020204"/>
              </a:rPr>
              <a:t>E</a:t>
            </a:r>
            <a:r>
              <a:rPr lang="en-US" sz="2400" dirty="0" smtClean="0">
                <a:latin typeface="Myriad Pro" panose="020B0503030403020204"/>
              </a:rPr>
              <a:t>nforcement</a:t>
            </a:r>
            <a:endParaRPr lang="en-US" sz="2400" dirty="0">
              <a:latin typeface="Myriad Pro" panose="020B0503030403020204"/>
            </a:endParaRPr>
          </a:p>
          <a:p>
            <a:pPr>
              <a:spcAft>
                <a:spcPts val="1000"/>
              </a:spcAft>
            </a:pPr>
            <a:r>
              <a:rPr lang="en-US" sz="2400" dirty="0">
                <a:latin typeface="Myriad Pro" panose="020B0503030403020204"/>
              </a:rPr>
              <a:t>Investigation and </a:t>
            </a:r>
            <a:r>
              <a:rPr lang="en-US" sz="2400" dirty="0" smtClean="0">
                <a:latin typeface="Myriad Pro" panose="020B0503030403020204"/>
              </a:rPr>
              <a:t>Bylaw </a:t>
            </a:r>
            <a:r>
              <a:rPr lang="en-US" sz="2400" dirty="0">
                <a:latin typeface="Myriad Pro" panose="020B0503030403020204"/>
              </a:rPr>
              <a:t>C</a:t>
            </a:r>
            <a:r>
              <a:rPr lang="en-US" sz="2400" dirty="0" smtClean="0">
                <a:latin typeface="Myriad Pro" panose="020B0503030403020204"/>
              </a:rPr>
              <a:t>ompliance</a:t>
            </a:r>
            <a:endParaRPr lang="en-US" sz="2400" dirty="0">
              <a:latin typeface="Myriad Pro" panose="020B0503030403020204"/>
            </a:endParaRPr>
          </a:p>
          <a:p>
            <a:pPr>
              <a:spcAft>
                <a:spcPts val="1000"/>
              </a:spcAft>
            </a:pPr>
            <a:r>
              <a:rPr lang="en-US" sz="2400" dirty="0">
                <a:latin typeface="Myriad Pro" panose="020B0503030403020204"/>
              </a:rPr>
              <a:t>Municipal </a:t>
            </a:r>
            <a:r>
              <a:rPr lang="en-US" sz="2400" dirty="0" smtClean="0">
                <a:latin typeface="Myriad Pro" panose="020B0503030403020204"/>
              </a:rPr>
              <a:t>Policing</a:t>
            </a:r>
            <a:endParaRPr lang="en-US" sz="2400" dirty="0">
              <a:latin typeface="Myriad Pro" panose="020B0503030403020204"/>
            </a:endParaRPr>
          </a:p>
          <a:p>
            <a:pPr>
              <a:spcAft>
                <a:spcPts val="1000"/>
              </a:spcAft>
            </a:pPr>
            <a:r>
              <a:rPr lang="en-US" sz="2400" dirty="0">
                <a:latin typeface="Myriad Pro" panose="020B0503030403020204"/>
              </a:rPr>
              <a:t>Sheriff and </a:t>
            </a:r>
            <a:r>
              <a:rPr lang="en-US" sz="2400" dirty="0" smtClean="0">
                <a:latin typeface="Myriad Pro" panose="020B0503030403020204"/>
              </a:rPr>
              <a:t>Court </a:t>
            </a:r>
            <a:r>
              <a:rPr lang="en-US" sz="2400" dirty="0">
                <a:latin typeface="Myriad Pro" panose="020B0503030403020204"/>
              </a:rPr>
              <a:t>A</a:t>
            </a:r>
            <a:r>
              <a:rPr lang="en-US" sz="2400" dirty="0" smtClean="0">
                <a:latin typeface="Myriad Pro" panose="020B0503030403020204"/>
              </a:rPr>
              <a:t>dministration</a:t>
            </a:r>
            <a:endParaRPr lang="en-US" sz="2400" dirty="0">
              <a:latin typeface="Myriad Pro" panose="020B0503030403020204"/>
            </a:endParaRPr>
          </a:p>
          <a:p>
            <a:pPr>
              <a:spcAft>
                <a:spcPts val="1000"/>
              </a:spcAft>
            </a:pPr>
            <a:r>
              <a:rPr lang="en-US" sz="2400" dirty="0">
                <a:latin typeface="Myriad Pro" panose="020B0503030403020204"/>
              </a:rPr>
              <a:t>Corrections, </a:t>
            </a:r>
            <a:r>
              <a:rPr lang="en-US" sz="2400" dirty="0" smtClean="0">
                <a:latin typeface="Myriad Pro" panose="020B0503030403020204"/>
              </a:rPr>
              <a:t>Family </a:t>
            </a:r>
            <a:r>
              <a:rPr lang="en-US" sz="2400" dirty="0">
                <a:latin typeface="Myriad Pro" panose="020B0503030403020204"/>
              </a:rPr>
              <a:t>and </a:t>
            </a:r>
            <a:r>
              <a:rPr lang="en-US" sz="2400" dirty="0" smtClean="0">
                <a:latin typeface="Myriad Pro" panose="020B0503030403020204"/>
              </a:rPr>
              <a:t>Community </a:t>
            </a:r>
            <a:r>
              <a:rPr lang="en-US" sz="2400" dirty="0">
                <a:latin typeface="Myriad Pro" panose="020B0503030403020204"/>
              </a:rPr>
              <a:t>justice</a:t>
            </a:r>
          </a:p>
          <a:p>
            <a:pPr>
              <a:spcAft>
                <a:spcPts val="1000"/>
              </a:spcAft>
            </a:pPr>
            <a:r>
              <a:rPr lang="en-US" sz="2400" dirty="0">
                <a:latin typeface="Myriad Pro" panose="020B0503030403020204"/>
              </a:rPr>
              <a:t>Public </a:t>
            </a:r>
            <a:r>
              <a:rPr lang="en-US" sz="2400" dirty="0" smtClean="0">
                <a:latin typeface="Myriad Pro" panose="020B0503030403020204"/>
              </a:rPr>
              <a:t>Safety</a:t>
            </a:r>
            <a:r>
              <a:rPr lang="en-US" sz="2400" dirty="0">
                <a:latin typeface="Myriad Pro" panose="020B0503030403020204"/>
              </a:rPr>
              <a:t>, </a:t>
            </a:r>
            <a:r>
              <a:rPr lang="en-US" sz="2400" dirty="0" smtClean="0">
                <a:latin typeface="Myriad Pro" panose="020B0503030403020204"/>
              </a:rPr>
              <a:t>Applied </a:t>
            </a:r>
            <a:r>
              <a:rPr lang="en-US" sz="2400" dirty="0">
                <a:latin typeface="Myriad Pro" panose="020B0503030403020204"/>
              </a:rPr>
              <a:t>L</a:t>
            </a:r>
            <a:r>
              <a:rPr lang="en-US" sz="2400" dirty="0" smtClean="0">
                <a:latin typeface="Myriad Pro" panose="020B0503030403020204"/>
              </a:rPr>
              <a:t>eadership </a:t>
            </a:r>
            <a:r>
              <a:rPr lang="en-US" sz="2400" dirty="0">
                <a:latin typeface="Myriad Pro" panose="020B0503030403020204"/>
              </a:rPr>
              <a:t>and </a:t>
            </a:r>
            <a:r>
              <a:rPr lang="en-US" sz="2400" dirty="0" smtClean="0">
                <a:latin typeface="Myriad Pro" panose="020B0503030403020204"/>
              </a:rPr>
              <a:t>Administration</a:t>
            </a:r>
            <a:endParaRPr lang="en-US" sz="2400" dirty="0">
              <a:latin typeface="Myriad Pro" panose="020B0503030403020204"/>
            </a:endParaRPr>
          </a:p>
          <a:p>
            <a:endParaRPr lang="en-CA" sz="2400" dirty="0"/>
          </a:p>
        </p:txBody>
      </p:sp>
      <p:sp>
        <p:nvSpPr>
          <p:cNvPr id="3" name="Title 2"/>
          <p:cNvSpPr>
            <a:spLocks noGrp="1"/>
          </p:cNvSpPr>
          <p:nvPr>
            <p:ph type="title"/>
          </p:nvPr>
        </p:nvSpPr>
        <p:spPr/>
        <p:txBody>
          <a:bodyPr/>
          <a:lstStyle/>
          <a:p>
            <a:r>
              <a:rPr lang="en-US" spc="169" dirty="0"/>
              <a:t>Program Areas</a:t>
            </a:r>
            <a:endParaRPr lang="en-CA" dirty="0"/>
          </a:p>
        </p:txBody>
      </p:sp>
    </p:spTree>
    <p:extLst>
      <p:ext uri="{BB962C8B-B14F-4D97-AF65-F5344CB8AC3E}">
        <p14:creationId xmlns:p14="http://schemas.microsoft.com/office/powerpoint/2010/main" val="3548111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5155" y="3581400"/>
            <a:ext cx="7917712" cy="1143000"/>
          </a:xfrm>
        </p:spPr>
        <p:txBody>
          <a:bodyPr>
            <a:normAutofit fontScale="90000"/>
          </a:bodyPr>
          <a:lstStyle/>
          <a:p>
            <a:r>
              <a:rPr lang="en-US" dirty="0"/>
              <a:t>Health Sciences Division: </a:t>
            </a:r>
            <a:br>
              <a:rPr lang="en-US" dirty="0"/>
            </a:br>
            <a:r>
              <a:rPr lang="en-US" dirty="0"/>
              <a:t>Paramedic Academy </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46" y="3169591"/>
            <a:ext cx="5240514" cy="3493675"/>
          </a:xfrm>
          <a:prstGeom prst="rect">
            <a:avLst/>
          </a:prstGeom>
        </p:spPr>
      </p:pic>
    </p:spTree>
    <p:extLst>
      <p:ext uri="{BB962C8B-B14F-4D97-AF65-F5344CB8AC3E}">
        <p14:creationId xmlns:p14="http://schemas.microsoft.com/office/powerpoint/2010/main" val="3927564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400" dirty="0" smtClean="0">
                <a:latin typeface="Myriad Pro" panose="020B0503030403020204"/>
              </a:rPr>
              <a:t>Emergency </a:t>
            </a:r>
            <a:r>
              <a:rPr lang="en-US" sz="2400" dirty="0">
                <a:latin typeface="Myriad Pro" panose="020B0503030403020204"/>
              </a:rPr>
              <a:t>Medical Responder (</a:t>
            </a:r>
            <a:r>
              <a:rPr lang="en-US" sz="2400" b="1" dirty="0">
                <a:latin typeface="Myriad Pro" panose="020B0503030403020204"/>
              </a:rPr>
              <a:t>EMR</a:t>
            </a:r>
            <a:r>
              <a:rPr lang="en-US" sz="2400" dirty="0">
                <a:latin typeface="Myriad Pro" panose="020B0503030403020204"/>
              </a:rPr>
              <a:t>) Certificate</a:t>
            </a:r>
          </a:p>
          <a:p>
            <a:pPr lvl="1"/>
            <a:r>
              <a:rPr lang="en-US" sz="2000" dirty="0">
                <a:latin typeface="Myriad Pro" panose="020B0503030403020204"/>
              </a:rPr>
              <a:t>*Must be 16 years of age/ Grade 10 Completion</a:t>
            </a:r>
          </a:p>
          <a:p>
            <a:pPr lvl="1"/>
            <a:r>
              <a:rPr lang="en-US" sz="2000" dirty="0">
                <a:latin typeface="Myriad Pro" panose="020B0503030403020204"/>
              </a:rPr>
              <a:t>Valid for 3 Years</a:t>
            </a:r>
          </a:p>
          <a:p>
            <a:pPr marL="771525" lvl="3" indent="0">
              <a:buNone/>
            </a:pPr>
            <a:endParaRPr lang="en-US" sz="3200" dirty="0">
              <a:latin typeface="Myriad Pro" panose="020B0503030403020204"/>
            </a:endParaRPr>
          </a:p>
          <a:p>
            <a:pPr marL="0" indent="0">
              <a:buNone/>
            </a:pPr>
            <a:r>
              <a:rPr lang="en-US" sz="2400" dirty="0">
                <a:latin typeface="Myriad Pro" panose="020B0503030403020204"/>
              </a:rPr>
              <a:t>The Emergency Medical Responder course is a prerequisite course for the </a:t>
            </a:r>
            <a:r>
              <a:rPr lang="en-US" sz="2400" dirty="0">
                <a:latin typeface="Myriad Pro" panose="020B0503030403020204"/>
                <a:hlinkClick r:id="rId2"/>
              </a:rPr>
              <a:t>Primary Care Paramedic</a:t>
            </a:r>
            <a:r>
              <a:rPr lang="en-US" sz="2400" dirty="0">
                <a:latin typeface="Myriad Pro" panose="020B0503030403020204"/>
              </a:rPr>
              <a:t> program.</a:t>
            </a:r>
          </a:p>
          <a:p>
            <a:pPr marL="0" indent="0">
              <a:buNone/>
            </a:pPr>
            <a:r>
              <a:rPr lang="en-US" sz="2400" b="1" dirty="0">
                <a:latin typeface="Myriad Pro" panose="020B0503030403020204"/>
              </a:rPr>
              <a:t>Three weeks </a:t>
            </a:r>
            <a:r>
              <a:rPr lang="en-US" sz="2400" dirty="0">
                <a:latin typeface="Myriad Pro" panose="020B0503030403020204"/>
              </a:rPr>
              <a:t>or 15 day Course</a:t>
            </a:r>
          </a:p>
          <a:p>
            <a:pPr lvl="1"/>
            <a:r>
              <a:rPr lang="en-US" sz="2000" dirty="0">
                <a:latin typeface="Myriad Pro" panose="020B0503030403020204"/>
              </a:rPr>
              <a:t>Full-time weekdays</a:t>
            </a:r>
          </a:p>
          <a:p>
            <a:pPr lvl="1"/>
            <a:r>
              <a:rPr lang="en-US" sz="2000" dirty="0">
                <a:latin typeface="Myriad Pro" panose="020B0503030403020204"/>
              </a:rPr>
              <a:t>Part-time weekend</a:t>
            </a:r>
          </a:p>
          <a:p>
            <a:pPr lvl="1"/>
            <a:r>
              <a:rPr lang="en-US" sz="2000" dirty="0">
                <a:latin typeface="Myriad Pro" panose="020B0503030403020204"/>
              </a:rPr>
              <a:t>Available at 5 JIBC campuses </a:t>
            </a:r>
            <a:endParaRPr lang="en-US" sz="4000" dirty="0">
              <a:latin typeface="Myriad Pro" panose="020B0503030403020204"/>
            </a:endParaRPr>
          </a:p>
          <a:p>
            <a:endParaRPr lang="en-CA" dirty="0"/>
          </a:p>
        </p:txBody>
      </p:sp>
      <p:sp>
        <p:nvSpPr>
          <p:cNvPr id="3" name="Title 2"/>
          <p:cNvSpPr>
            <a:spLocks noGrp="1"/>
          </p:cNvSpPr>
          <p:nvPr>
            <p:ph type="title"/>
          </p:nvPr>
        </p:nvSpPr>
        <p:spPr/>
        <p:txBody>
          <a:bodyPr/>
          <a:lstStyle/>
          <a:p>
            <a:r>
              <a:rPr lang="en-US" spc="169" dirty="0"/>
              <a:t>Emergency Medical Responder</a:t>
            </a:r>
            <a:endParaRPr lang="en-CA" dirty="0"/>
          </a:p>
        </p:txBody>
      </p:sp>
    </p:spTree>
    <p:extLst>
      <p:ext uri="{BB962C8B-B14F-4D97-AF65-F5344CB8AC3E}">
        <p14:creationId xmlns:p14="http://schemas.microsoft.com/office/powerpoint/2010/main" val="3366130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sz="2400" dirty="0">
                <a:latin typeface="Myriad Pro" panose="020B0503030403020204"/>
              </a:rPr>
              <a:t>This course focuses on the skills needed to respond to trauma and medical emergencies</a:t>
            </a:r>
            <a:r>
              <a:rPr lang="en-US" sz="2400" dirty="0" smtClean="0">
                <a:latin typeface="Myriad Pro" panose="020B0503030403020204"/>
              </a:rPr>
              <a:t>.</a:t>
            </a:r>
          </a:p>
          <a:p>
            <a:pPr marL="0" indent="0">
              <a:buNone/>
            </a:pPr>
            <a:endParaRPr lang="en-US" sz="2400" dirty="0">
              <a:latin typeface="Myriad Pro" panose="020B0503030403020204"/>
            </a:endParaRPr>
          </a:p>
          <a:p>
            <a:pPr marL="0" indent="0">
              <a:buNone/>
            </a:pPr>
            <a:r>
              <a:rPr lang="en-US" sz="2400" dirty="0">
                <a:latin typeface="Myriad Pro" panose="020B0503030403020204"/>
              </a:rPr>
              <a:t>Training also includes the </a:t>
            </a:r>
          </a:p>
          <a:p>
            <a:pPr marL="0" indent="0">
              <a:buNone/>
            </a:pPr>
            <a:r>
              <a:rPr lang="en-US" sz="2400" dirty="0">
                <a:latin typeface="Myriad Pro" panose="020B0503030403020204"/>
              </a:rPr>
              <a:t>fundamentals of:</a:t>
            </a:r>
          </a:p>
          <a:p>
            <a:pPr lvl="1"/>
            <a:r>
              <a:rPr lang="en-US" sz="2000" dirty="0">
                <a:latin typeface="Myriad Pro" panose="020B0503030403020204"/>
              </a:rPr>
              <a:t>Anatomy</a:t>
            </a:r>
          </a:p>
          <a:p>
            <a:pPr lvl="1"/>
            <a:r>
              <a:rPr lang="en-US" sz="2000" dirty="0">
                <a:latin typeface="Myriad Pro" panose="020B0503030403020204"/>
              </a:rPr>
              <a:t>Physiology</a:t>
            </a:r>
          </a:p>
          <a:p>
            <a:pPr lvl="1"/>
            <a:r>
              <a:rPr lang="en-US" sz="2000" dirty="0">
                <a:latin typeface="Myriad Pro" panose="020B0503030403020204"/>
              </a:rPr>
              <a:t>Pathophysiology</a:t>
            </a:r>
          </a:p>
          <a:p>
            <a:pPr lvl="1"/>
            <a:r>
              <a:rPr lang="en-US" sz="2000" dirty="0">
                <a:latin typeface="Myriad Pro" panose="020B0503030403020204"/>
              </a:rPr>
              <a:t>Pharmacology</a:t>
            </a:r>
          </a:p>
          <a:p>
            <a:pPr lvl="1"/>
            <a:r>
              <a:rPr lang="en-US" sz="2000" dirty="0">
                <a:latin typeface="Myriad Pro" panose="020B0503030403020204"/>
              </a:rPr>
              <a:t>&amp; Medical terminology</a:t>
            </a:r>
            <a:endParaRPr lang="en-CA" sz="2000" dirty="0">
              <a:latin typeface="Myriad Pro" panose="020B0503030403020204"/>
            </a:endParaRPr>
          </a:p>
          <a:p>
            <a:endParaRPr lang="en-CA" dirty="0"/>
          </a:p>
        </p:txBody>
      </p:sp>
      <p:sp>
        <p:nvSpPr>
          <p:cNvPr id="3" name="Title 2"/>
          <p:cNvSpPr>
            <a:spLocks noGrp="1"/>
          </p:cNvSpPr>
          <p:nvPr>
            <p:ph type="title"/>
          </p:nvPr>
        </p:nvSpPr>
        <p:spPr/>
        <p:txBody>
          <a:bodyPr/>
          <a:lstStyle/>
          <a:p>
            <a:r>
              <a:rPr lang="en-US" spc="169" dirty="0"/>
              <a:t>Emergency Medical Responder </a:t>
            </a:r>
            <a:endParaRPr lang="en-CA" dirty="0"/>
          </a:p>
        </p:txBody>
      </p:sp>
      <p:pic>
        <p:nvPicPr>
          <p:cNvPr id="6" name="Content Placeholder 5"/>
          <p:cNvPicPr>
            <a:picLocks noGrp="1" noChangeAspect="1"/>
          </p:cNvPicPr>
          <p:nvPr>
            <p:ph sz="half" idx="2"/>
          </p:nvPr>
        </p:nvPicPr>
        <p:blipFill>
          <a:blip r:embed="rId2"/>
          <a:stretch>
            <a:fillRect/>
          </a:stretch>
        </p:blipFill>
        <p:spPr>
          <a:xfrm>
            <a:off x="6172200" y="1698298"/>
            <a:ext cx="5715000" cy="3812241"/>
          </a:xfrm>
          <a:prstGeom prst="rect">
            <a:avLst/>
          </a:prstGeom>
        </p:spPr>
      </p:pic>
    </p:spTree>
    <p:extLst>
      <p:ext uri="{BB962C8B-B14F-4D97-AF65-F5344CB8AC3E}">
        <p14:creationId xmlns:p14="http://schemas.microsoft.com/office/powerpoint/2010/main" val="307695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latin typeface="Myriad Pro" panose="020B0503030403020204"/>
              </a:rPr>
              <a:t>The </a:t>
            </a:r>
            <a:r>
              <a:rPr lang="en-US" b="1" dirty="0">
                <a:latin typeface="Myriad Pro" panose="020B0503030403020204"/>
              </a:rPr>
              <a:t>PCP</a:t>
            </a:r>
            <a:r>
              <a:rPr lang="en-US" dirty="0">
                <a:latin typeface="Myriad Pro" panose="020B0503030403020204"/>
              </a:rPr>
              <a:t> program is an </a:t>
            </a:r>
            <a:r>
              <a:rPr lang="en-US" u="sng" dirty="0">
                <a:latin typeface="Myriad Pro" panose="020B0503030403020204"/>
              </a:rPr>
              <a:t>entry-level</a:t>
            </a:r>
            <a:r>
              <a:rPr lang="en-US" dirty="0">
                <a:latin typeface="Myriad Pro" panose="020B0503030403020204"/>
              </a:rPr>
              <a:t> paramedic training program providing the skills and knowledge required to practice as a Primary Care Paramedic.</a:t>
            </a:r>
          </a:p>
          <a:p>
            <a:pPr marL="0" indent="0" algn="ctr">
              <a:buNone/>
            </a:pPr>
            <a:endParaRPr lang="en-US" dirty="0">
              <a:latin typeface="Myriad Pro" panose="020B0503030403020204"/>
            </a:endParaRPr>
          </a:p>
          <a:p>
            <a:pPr marL="0" indent="0">
              <a:buNone/>
            </a:pPr>
            <a:r>
              <a:rPr lang="en-US" dirty="0">
                <a:latin typeface="Myriad Pro" panose="020B0503030403020204"/>
              </a:rPr>
              <a:t>Focuses on the skills required to</a:t>
            </a:r>
          </a:p>
          <a:p>
            <a:r>
              <a:rPr lang="en-US" sz="2400" dirty="0">
                <a:latin typeface="Myriad Pro" panose="020B0503030403020204"/>
              </a:rPr>
              <a:t>assess and manage patients in a pre-hospital care environment </a:t>
            </a:r>
          </a:p>
          <a:p>
            <a:r>
              <a:rPr lang="en-US" sz="2400" dirty="0">
                <a:latin typeface="Myriad Pro" panose="020B0503030403020204"/>
              </a:rPr>
              <a:t>strengthen the decision-making and treatment actions required to care for critically ill or injured individuals in a pre-hospital setting</a:t>
            </a:r>
            <a:endParaRPr lang="en-CA" sz="2400" dirty="0">
              <a:latin typeface="Myriad Pro" panose="020B0503030403020204"/>
            </a:endParaRPr>
          </a:p>
          <a:p>
            <a:endParaRPr lang="en-CA" dirty="0"/>
          </a:p>
        </p:txBody>
      </p:sp>
      <p:sp>
        <p:nvSpPr>
          <p:cNvPr id="3" name="Title 2"/>
          <p:cNvSpPr>
            <a:spLocks noGrp="1"/>
          </p:cNvSpPr>
          <p:nvPr>
            <p:ph type="title"/>
          </p:nvPr>
        </p:nvSpPr>
        <p:spPr/>
        <p:txBody>
          <a:bodyPr/>
          <a:lstStyle/>
          <a:p>
            <a:r>
              <a:rPr lang="en-CA" spc="169" dirty="0"/>
              <a:t>Primary Care Paramedic </a:t>
            </a:r>
            <a:r>
              <a:rPr lang="en-CA" sz="2800" dirty="0"/>
              <a:t/>
            </a:r>
            <a:br>
              <a:rPr lang="en-CA" sz="2800" dirty="0"/>
            </a:br>
            <a:endParaRPr lang="en-CA" dirty="0"/>
          </a:p>
        </p:txBody>
      </p:sp>
    </p:spTree>
    <p:extLst>
      <p:ext uri="{BB962C8B-B14F-4D97-AF65-F5344CB8AC3E}">
        <p14:creationId xmlns:p14="http://schemas.microsoft.com/office/powerpoint/2010/main" val="30487683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10434</TotalTime>
  <Words>1720</Words>
  <Application>Microsoft Office PowerPoint</Application>
  <PresentationFormat>Widescreen</PresentationFormat>
  <Paragraphs>299</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Madrid pro</vt:lpstr>
      <vt:lpstr>Myriad Pro</vt:lpstr>
      <vt:lpstr>Wingdings</vt:lpstr>
      <vt:lpstr>Office Theme</vt:lpstr>
      <vt:lpstr>The Justice Institute of British Columbia</vt:lpstr>
      <vt:lpstr>WHO ARE WE? </vt:lpstr>
      <vt:lpstr>VISION &amp; MISSION</vt:lpstr>
      <vt:lpstr>What do we Offer?</vt:lpstr>
      <vt:lpstr>Program Areas</vt:lpstr>
      <vt:lpstr>Health Sciences Division:  Paramedic Academy </vt:lpstr>
      <vt:lpstr>Emergency Medical Responder</vt:lpstr>
      <vt:lpstr>Emergency Medical Responder </vt:lpstr>
      <vt:lpstr>Primary Care Paramedic  </vt:lpstr>
      <vt:lpstr>Primary Care Paramedic </vt:lpstr>
      <vt:lpstr>Fire &amp; Safety Division:  Fire Fighting Certificate (FFTC)</vt:lpstr>
      <vt:lpstr>FIRE FIGHTING TECHNOLOGIES</vt:lpstr>
      <vt:lpstr>FIRE FIGHTING TECHNOLOGIES </vt:lpstr>
      <vt:lpstr>Law Enforcement Studies  Diploma</vt:lpstr>
      <vt:lpstr>Law Enforcement Studies Diploma</vt:lpstr>
      <vt:lpstr>Law Enforcement Studies Diploma</vt:lpstr>
      <vt:lpstr>Bachelor of Law Enforcement Studies</vt:lpstr>
      <vt:lpstr>Emergency Management Division </vt:lpstr>
      <vt:lpstr>Emergency Management Programs</vt:lpstr>
      <vt:lpstr>What is Emergency Management?</vt:lpstr>
      <vt:lpstr>What do emergency Managers do?</vt:lpstr>
      <vt:lpstr>PowerPoint Presentation</vt:lpstr>
      <vt:lpstr>PowerPoint Presentation</vt:lpstr>
      <vt:lpstr>PowerPoint Presentation</vt:lpstr>
      <vt:lpstr>PowerPoint Presentation</vt:lpstr>
      <vt:lpstr>PowerPoint Presentation</vt:lpstr>
      <vt:lpstr>Emergency Management </vt:lpstr>
      <vt:lpstr>Community &amp; Social Justice: </vt:lpstr>
      <vt:lpstr>About Our Courses</vt:lpstr>
      <vt:lpstr>Centre for Conflict Resolution</vt:lpstr>
      <vt:lpstr>Counselling &amp; Capacity Building</vt:lpstr>
      <vt:lpstr>Community safety</vt:lpstr>
      <vt:lpstr>Centre for Leadership</vt:lpstr>
      <vt:lpstr>Possible Career Opportunities </vt:lpstr>
      <vt:lpstr>Student services </vt:lpstr>
      <vt:lpstr>Library</vt:lpstr>
      <vt:lpstr>OFFICE OF Indigenization </vt:lpstr>
      <vt:lpstr>PowerPoint Presentation</vt:lpstr>
    </vt:vector>
  </TitlesOfParts>
  <Company>Justice Institute of BC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Huerta, Mildred</dc:creator>
  <cp:lastModifiedBy>Eilia, Mai</cp:lastModifiedBy>
  <cp:revision>111</cp:revision>
  <dcterms:created xsi:type="dcterms:W3CDTF">2019-02-08T19:18:01Z</dcterms:created>
  <dcterms:modified xsi:type="dcterms:W3CDTF">2021-04-08T17:46:10Z</dcterms:modified>
</cp:coreProperties>
</file>