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notesSlides/notesSlide1.xml" ContentType="application/vnd.openxmlformats-officedocument.presentationml.notesSlide+xml"/>
  <Override PartName="/ppt/tags/tag35.xml" ContentType="application/vnd.openxmlformats-officedocument.presentationml.tags+xml"/>
  <Override PartName="/ppt/notesSlides/notesSlide2.xml" ContentType="application/vnd.openxmlformats-officedocument.presentationml.notesSlide+xml"/>
  <Override PartName="/ppt/tags/tag36.xml" ContentType="application/vnd.openxmlformats-officedocument.presentationml.tags+xml"/>
  <Override PartName="/ppt/notesSlides/notesSlide3.xml" ContentType="application/vnd.openxmlformats-officedocument.presentationml.notesSlide+xml"/>
  <Override PartName="/ppt/tags/tag37.xml" ContentType="application/vnd.openxmlformats-officedocument.presentationml.tags+xml"/>
  <Override PartName="/ppt/notesSlides/notesSlide4.xml" ContentType="application/vnd.openxmlformats-officedocument.presentationml.notesSlide+xml"/>
  <Override PartName="/ppt/tags/tag38.xml" ContentType="application/vnd.openxmlformats-officedocument.presentationml.tags+xml"/>
  <Override PartName="/ppt/notesSlides/notesSlide5.xml" ContentType="application/vnd.openxmlformats-officedocument.presentationml.notesSlide+xml"/>
  <Override PartName="/ppt/tags/tag39.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notesSlides/notesSlide9.xml" ContentType="application/vnd.openxmlformats-officedocument.presentationml.notesSlide+xml"/>
  <Override PartName="/ppt/tags/tag44.xml" ContentType="application/vnd.openxmlformats-officedocument.presentationml.tags+xml"/>
  <Override PartName="/ppt/notesSlides/notesSlide10.xml" ContentType="application/vnd.openxmlformats-officedocument.presentationml.notesSlide+xml"/>
  <Override PartName="/ppt/tags/tag45.xml" ContentType="application/vnd.openxmlformats-officedocument.presentationml.tags+xml"/>
  <Override PartName="/ppt/notesSlides/notesSlide11.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12.xml" ContentType="application/vnd.openxmlformats-officedocument.presentationml.notesSlide+xml"/>
  <Override PartName="/ppt/tags/tag48.xml" ContentType="application/vnd.openxmlformats-officedocument.presentationml.tags+xml"/>
  <Override PartName="/ppt/notesSlides/notesSlide13.xml" ContentType="application/vnd.openxmlformats-officedocument.presentationml.notesSlide+xml"/>
  <Override PartName="/ppt/tags/tag49.xml" ContentType="application/vnd.openxmlformats-officedocument.presentationml.tags+xml"/>
  <Override PartName="/ppt/notesSlides/notesSlide14.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15.xml" ContentType="application/vnd.openxmlformats-officedocument.presentationml.notesSlide+xml"/>
  <Override PartName="/ppt/tags/tag52.xml" ContentType="application/vnd.openxmlformats-officedocument.presentationml.tags+xml"/>
  <Override PartName="/ppt/notesSlides/notesSlide16.xml" ContentType="application/vnd.openxmlformats-officedocument.presentationml.notesSlide+xml"/>
  <Override PartName="/ppt/tags/tag53.xml" ContentType="application/vnd.openxmlformats-officedocument.presentationml.tags+xml"/>
  <Override PartName="/ppt/notesSlides/notesSlide17.xml" ContentType="application/vnd.openxmlformats-officedocument.presentationml.notesSlide+xml"/>
  <Override PartName="/ppt/tags/tag54.xml" ContentType="application/vnd.openxmlformats-officedocument.presentationml.tags+xml"/>
  <Override PartName="/ppt/notesSlides/notesSlide18.xml" ContentType="application/vnd.openxmlformats-officedocument.presentationml.notesSlide+xml"/>
  <Override PartName="/ppt/tags/tag55.xml" ContentType="application/vnd.openxmlformats-officedocument.presentationml.tags+xml"/>
  <Override PartName="/ppt/notesSlides/notesSlide19.xml" ContentType="application/vnd.openxmlformats-officedocument.presentationml.notesSlide+xml"/>
  <Override PartName="/ppt/tags/tag56.xml" ContentType="application/vnd.openxmlformats-officedocument.presentationml.tags+xml"/>
  <Override PartName="/ppt/notesSlides/notesSlide20.xml" ContentType="application/vnd.openxmlformats-officedocument.presentationml.notesSlide+xml"/>
  <Override PartName="/ppt/tags/tag57.xml" ContentType="application/vnd.openxmlformats-officedocument.presentationml.tags+xml"/>
  <Override PartName="/ppt/notesSlides/notesSlide21.xml" ContentType="application/vnd.openxmlformats-officedocument.presentationml.notesSlide+xml"/>
  <Override PartName="/ppt/tags/tag58.xml" ContentType="application/vnd.openxmlformats-officedocument.presentationml.tags+xml"/>
  <Override PartName="/ppt/notesSlides/notesSlide22.xml" ContentType="application/vnd.openxmlformats-officedocument.presentationml.notesSlide+xml"/>
  <Override PartName="/ppt/tags/tag59.xml" ContentType="application/vnd.openxmlformats-officedocument.presentationml.tags+xml"/>
  <Override PartName="/ppt/notesSlides/notesSlide23.xml" ContentType="application/vnd.openxmlformats-officedocument.presentationml.notesSlide+xml"/>
  <Override PartName="/ppt/tags/tag60.xml" ContentType="application/vnd.openxmlformats-officedocument.presentationml.tags+xml"/>
  <Override PartName="/ppt/notesSlides/notesSlide24.xml" ContentType="application/vnd.openxmlformats-officedocument.presentationml.notesSlide+xml"/>
  <Override PartName="/ppt/tags/tag61.xml" ContentType="application/vnd.openxmlformats-officedocument.presentationml.tags+xml"/>
  <Override PartName="/ppt/notesSlides/notesSlide25.xml" ContentType="application/vnd.openxmlformats-officedocument.presentationml.notesSlide+xml"/>
  <Override PartName="/ppt/tags/tag62.xml" ContentType="application/vnd.openxmlformats-officedocument.presentationml.tags+xml"/>
  <Override PartName="/ppt/notesSlides/notesSlide26.xml" ContentType="application/vnd.openxmlformats-officedocument.presentationml.notesSlide+xml"/>
  <Override PartName="/ppt/tags/tag63.xml" ContentType="application/vnd.openxmlformats-officedocument.presentationml.tags+xml"/>
  <Override PartName="/ppt/notesSlides/notesSlide27.xml" ContentType="application/vnd.openxmlformats-officedocument.presentationml.notesSlide+xml"/>
  <Override PartName="/ppt/tags/tag64.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Lst>
  <p:notesMasterIdLst>
    <p:notesMasterId r:id="rId37"/>
  </p:notesMasterIdLst>
  <p:handoutMasterIdLst>
    <p:handoutMasterId r:id="rId38"/>
  </p:handoutMasterIdLst>
  <p:sldIdLst>
    <p:sldId id="256" r:id="rId6"/>
    <p:sldId id="973" r:id="rId7"/>
    <p:sldId id="260" r:id="rId8"/>
    <p:sldId id="1038" r:id="rId9"/>
    <p:sldId id="903" r:id="rId10"/>
    <p:sldId id="262" r:id="rId11"/>
    <p:sldId id="267" r:id="rId12"/>
    <p:sldId id="308" r:id="rId13"/>
    <p:sldId id="309" r:id="rId14"/>
    <p:sldId id="310" r:id="rId15"/>
    <p:sldId id="311" r:id="rId16"/>
    <p:sldId id="312"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977" r:id="rId32"/>
    <p:sldId id="979" r:id="rId33"/>
    <p:sldId id="978" r:id="rId34"/>
    <p:sldId id="1039" r:id="rId35"/>
    <p:sldId id="302" r:id="rId36"/>
  </p:sldIdLst>
  <p:sldSz cx="12192000" cy="6858000"/>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2A7C58F-75A7-4468-8D8A-D9D5FBE3244C}">
          <p14:sldIdLst>
            <p14:sldId id="256"/>
            <p14:sldId id="973"/>
            <p14:sldId id="260"/>
            <p14:sldId id="1038"/>
            <p14:sldId id="903"/>
            <p14:sldId id="262"/>
          </p14:sldIdLst>
        </p14:section>
        <p14:section name="Module 1: Introduction to Group Lodging" id="{029EF674-F96A-4127-97AF-06FF35EE8179}">
          <p14:sldIdLst>
            <p14:sldId id="267"/>
            <p14:sldId id="308"/>
            <p14:sldId id="309"/>
            <p14:sldId id="310"/>
            <p14:sldId id="311"/>
            <p14:sldId id="312"/>
          </p14:sldIdLst>
        </p14:section>
        <p14:section name="Module 2: Group Lodging Structure" id="{7AD16E33-DC5B-4D71-B8CC-0F88E7CDBA27}">
          <p14:sldIdLst>
            <p14:sldId id="314"/>
            <p14:sldId id="315"/>
            <p14:sldId id="316"/>
            <p14:sldId id="317"/>
          </p14:sldIdLst>
        </p14:section>
        <p14:section name="Module 3: Working in Group Lodging" id="{B20DAF5F-8920-4C3C-9AD9-67EBFDCAD364}">
          <p14:sldIdLst>
            <p14:sldId id="318"/>
            <p14:sldId id="319"/>
            <p14:sldId id="320"/>
            <p14:sldId id="321"/>
            <p14:sldId id="322"/>
            <p14:sldId id="323"/>
            <p14:sldId id="324"/>
            <p14:sldId id="325"/>
            <p14:sldId id="326"/>
            <p14:sldId id="327"/>
          </p14:sldIdLst>
        </p14:section>
        <p14:section name="Closing" id="{CFB7EEBD-1E6E-4712-8E7C-2AD48D48DF2B}">
          <p14:sldIdLst>
            <p14:sldId id="977"/>
            <p14:sldId id="979"/>
            <p14:sldId id="978"/>
            <p14:sldId id="1039"/>
            <p14:sldId id="30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C3D2"/>
    <a:srgbClr val="005DA6"/>
    <a:srgbClr val="FF9900"/>
    <a:srgbClr val="FF8A5F"/>
    <a:srgbClr val="A49180"/>
    <a:srgbClr val="375234"/>
    <a:srgbClr val="6D7C9F"/>
    <a:srgbClr val="333333"/>
    <a:srgbClr val="DDA009"/>
    <a:srgbClr val="52A2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870" autoAdjust="0"/>
  </p:normalViewPr>
  <p:slideViewPr>
    <p:cSldViewPr snapToGrid="0" showGuides="1">
      <p:cViewPr varScale="1">
        <p:scale>
          <a:sx n="60" d="100"/>
          <a:sy n="60" d="100"/>
        </p:scale>
        <p:origin x="96" y="516"/>
      </p:cViewPr>
      <p:guideLst>
        <p:guide orient="horz" pos="2160"/>
        <p:guide pos="3840"/>
      </p:guideLst>
    </p:cSldViewPr>
  </p:slideViewPr>
  <p:outlineViewPr>
    <p:cViewPr>
      <p:scale>
        <a:sx n="33" d="100"/>
        <a:sy n="33" d="100"/>
      </p:scale>
      <p:origin x="0" y="0"/>
    </p:cViewPr>
  </p:outlineViewPr>
  <p:notesTextViewPr>
    <p:cViewPr>
      <p:scale>
        <a:sx n="1" d="1"/>
        <a:sy n="1" d="1"/>
      </p:scale>
      <p:origin x="0" y="-6"/>
    </p:cViewPr>
  </p:notesTextViewPr>
  <p:sorterViewPr>
    <p:cViewPr>
      <p:scale>
        <a:sx n="100" d="100"/>
        <a:sy n="100" d="100"/>
      </p:scale>
      <p:origin x="0" y="-16116"/>
    </p:cViewPr>
  </p:sorterViewPr>
  <p:notesViewPr>
    <p:cSldViewPr snapToGrid="0" showGuides="1">
      <p:cViewPr varScale="1">
        <p:scale>
          <a:sx n="120" d="100"/>
          <a:sy n="120" d="100"/>
        </p:scale>
        <p:origin x="111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3.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647804-507C-C4E1-0164-D9CA9F9B71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75D90ABB-4EB2-F216-D33D-E5287470D8E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9BE081-2B00-4A84-B838-ACC5BBAFE039}" type="datetimeFigureOut">
              <a:rPr lang="en-CA" smtClean="0"/>
              <a:t>2024-12-13</a:t>
            </a:fld>
            <a:endParaRPr lang="en-CA"/>
          </a:p>
        </p:txBody>
      </p:sp>
      <p:sp>
        <p:nvSpPr>
          <p:cNvPr id="4" name="Footer Placeholder 3">
            <a:extLst>
              <a:ext uri="{FF2B5EF4-FFF2-40B4-BE49-F238E27FC236}">
                <a16:creationId xmlns:a16="http://schemas.microsoft.com/office/drawing/2014/main" id="{1AF1814D-89A0-A308-29AB-825E1A6456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4373C107-1766-5155-B3EC-4BE54ACBDDA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3A881-0B58-4775-B530-442DE4BF3326}" type="slidenum">
              <a:rPr lang="en-CA" smtClean="0"/>
              <a:t>‹#›</a:t>
            </a:fld>
            <a:endParaRPr lang="en-CA"/>
          </a:p>
        </p:txBody>
      </p:sp>
    </p:spTree>
    <p:custDataLst>
      <p:tags r:id="rId2"/>
    </p:custDataLst>
    <p:extLst>
      <p:ext uri="{BB962C8B-B14F-4D97-AF65-F5344CB8AC3E}">
        <p14:creationId xmlns:p14="http://schemas.microsoft.com/office/powerpoint/2010/main" val="212452517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D6388-153B-4A27-A3A2-03E1A6C9B327}" type="datetimeFigureOut">
              <a:rPr lang="en-CA" smtClean="0"/>
              <a:t>2024-12-13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76BA28-205E-461F-88EB-A15653A24AD8}" type="slidenum">
              <a:rPr lang="en-CA" smtClean="0"/>
              <a:t>‹#›</a:t>
            </a:fld>
            <a:endParaRPr lang="en-CA"/>
          </a:p>
        </p:txBody>
      </p:sp>
    </p:spTree>
    <p:extLst>
      <p:ext uri="{BB962C8B-B14F-4D97-AF65-F5344CB8AC3E}">
        <p14:creationId xmlns:p14="http://schemas.microsoft.com/office/powerpoint/2010/main" val="3029526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native-land.c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1</a:t>
            </a:fld>
            <a:endParaRPr lang="en-CA"/>
          </a:p>
        </p:txBody>
      </p:sp>
    </p:spTree>
    <p:extLst>
      <p:ext uri="{BB962C8B-B14F-4D97-AF65-F5344CB8AC3E}">
        <p14:creationId xmlns:p14="http://schemas.microsoft.com/office/powerpoint/2010/main" val="155025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Ask: </a:t>
            </a:r>
            <a:r>
              <a:rPr lang="en-US" altLang="en-US" dirty="0">
                <a:solidFill>
                  <a:srgbClr val="000000"/>
                </a:solidFill>
              </a:rPr>
              <a:t>W</a:t>
            </a:r>
            <a:r>
              <a:rPr lang="en-US" altLang="en-US" dirty="0">
                <a:solidFill>
                  <a:srgbClr val="000000"/>
                </a:solidFill>
                <a:cs typeface="Arial" panose="020B0604020202020204" pitchFamily="34" charset="0"/>
              </a:rPr>
              <a:t>hat is the difference between reception </a:t>
            </a:r>
            <a:r>
              <a:rPr lang="en-US" altLang="en-US" dirty="0" err="1">
                <a:solidFill>
                  <a:srgbClr val="000000"/>
                </a:solidFill>
                <a:cs typeface="Arial" panose="020B0604020202020204" pitchFamily="34" charset="0"/>
              </a:rPr>
              <a:t>centres</a:t>
            </a:r>
            <a:r>
              <a:rPr lang="en-US" altLang="en-US" dirty="0">
                <a:solidFill>
                  <a:srgbClr val="000000"/>
                </a:solidFill>
                <a:cs typeface="Arial" panose="020B0604020202020204" pitchFamily="34" charset="0"/>
              </a:rPr>
              <a:t> and group lodgings?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cs typeface="Arial" panose="020B0604020202020204" pitchFamily="34" charset="0"/>
            </a:endParaRPr>
          </a:p>
          <a:p>
            <a:pPr>
              <a:lnSpc>
                <a:spcPct val="120000"/>
              </a:lnSpc>
              <a:spcBef>
                <a:spcPts val="600"/>
              </a:spcBef>
              <a:spcAft>
                <a:spcPts val="300"/>
              </a:spcAft>
            </a:pPr>
            <a:r>
              <a:rPr lang="en-CA" sz="1800" dirty="0">
                <a:effectLst/>
                <a:latin typeface="Calibri" panose="020F0502020204030204" pitchFamily="34" charset="0"/>
                <a:ea typeface="Calibri" panose="020F0502020204030204" pitchFamily="34" charset="0"/>
                <a:cs typeface="Arial" panose="020B0604020202020204" pitchFamily="34" charset="0"/>
              </a:rPr>
              <a:t>A group lodging facility provides emergency shelter style accommodations, usually in community centres, school gymnasiums, arenas, etc.</a:t>
            </a:r>
          </a:p>
          <a:p>
            <a:pPr>
              <a:lnSpc>
                <a:spcPct val="120000"/>
              </a:lnSpc>
              <a:spcBef>
                <a:spcPts val="600"/>
              </a:spcBef>
              <a:spcAft>
                <a:spcPts val="300"/>
              </a:spcAft>
            </a:pPr>
            <a:r>
              <a:rPr lang="en-CA" sz="1800" dirty="0">
                <a:effectLst/>
                <a:latin typeface="Calibri" panose="020F0502020204030204" pitchFamily="34" charset="0"/>
                <a:ea typeface="Calibri" panose="020F0502020204030204" pitchFamily="34" charset="0"/>
                <a:cs typeface="Arial" panose="020B0604020202020204" pitchFamily="34" charset="0"/>
              </a:rPr>
              <a:t>A reception centre is a facility where evacuees are received, registered, and referred elsewhere depending on their immediate personal needs.</a:t>
            </a:r>
          </a:p>
          <a:p>
            <a:r>
              <a:rPr lang="en-CA" sz="1800" dirty="0">
                <a:effectLst/>
                <a:latin typeface="Calibri" panose="020F0502020204030204" pitchFamily="34" charset="0"/>
                <a:ea typeface="Calibri" panose="020F0502020204030204" pitchFamily="34" charset="0"/>
                <a:cs typeface="Arial" panose="020B0604020202020204" pitchFamily="34" charset="0"/>
              </a:rPr>
              <a:t>Ideally, RC personnel refer evacuees to the GL facility. </a:t>
            </a:r>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11</a:t>
            </a:fld>
            <a:endParaRPr lang="en-CA"/>
          </a:p>
        </p:txBody>
      </p:sp>
    </p:spTree>
    <p:extLst>
      <p:ext uri="{BB962C8B-B14F-4D97-AF65-F5344CB8AC3E}">
        <p14:creationId xmlns:p14="http://schemas.microsoft.com/office/powerpoint/2010/main" val="3436908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Activity: Matching Services (5 minutes)</a:t>
            </a:r>
          </a:p>
          <a:p>
            <a:pPr>
              <a:defRPr/>
            </a:pPr>
            <a:r>
              <a:rPr lang="en-US" b="0" i="1" dirty="0"/>
              <a:t>Objective: Give participants the opportunity to practice matching services to the description.</a:t>
            </a:r>
          </a:p>
          <a:p>
            <a:pPr>
              <a:defRPr/>
            </a:pPr>
            <a:endParaRPr lang="en-US" b="0" i="1" dirty="0"/>
          </a:p>
          <a:p>
            <a:pPr>
              <a:defRPr/>
            </a:pPr>
            <a:r>
              <a:rPr lang="en-US" b="0" i="1" dirty="0"/>
              <a:t>Setup Instructions: Direct participants to find the activity in their participant guide. Page number can be found in the table of contents.</a:t>
            </a:r>
          </a:p>
          <a:p>
            <a:pPr>
              <a:defRPr/>
            </a:pPr>
            <a:endParaRPr lang="en-US" b="1" dirty="0"/>
          </a:p>
          <a:p>
            <a:pPr>
              <a:defRPr/>
            </a:pPr>
            <a:r>
              <a:rPr lang="en-US" b="1" dirty="0"/>
              <a:t>In Small Groups</a:t>
            </a:r>
          </a:p>
          <a:p>
            <a:pPr marL="171450" indent="-171450">
              <a:buFont typeface="Arial" panose="020B0604020202020204" pitchFamily="34" charset="0"/>
              <a:buChar char="•"/>
              <a:defRPr/>
            </a:pPr>
            <a:r>
              <a:rPr lang="en-US" b="0" dirty="0"/>
              <a:t>Assign letter(s) to the space provided for each service.</a:t>
            </a:r>
          </a:p>
          <a:p>
            <a:pPr marL="171450" indent="-171450">
              <a:buFont typeface="Arial" panose="020B0604020202020204" pitchFamily="34" charset="0"/>
              <a:buChar char="•"/>
              <a:defRPr/>
            </a:pPr>
            <a:r>
              <a:rPr lang="en-US" b="0" dirty="0"/>
              <a:t>Each choice may be used more than once</a:t>
            </a:r>
          </a:p>
          <a:p>
            <a:endParaRPr lang="en-CA" dirty="0"/>
          </a:p>
          <a:p>
            <a:r>
              <a:rPr lang="en-CA" b="1" dirty="0"/>
              <a:t>Debrief (5 minutes)</a:t>
            </a:r>
          </a:p>
          <a:p>
            <a:r>
              <a:rPr lang="en-CA" dirty="0"/>
              <a:t>Ask groups to review the answers and discuss any </a:t>
            </a:r>
            <a:r>
              <a:rPr lang="en-CA"/>
              <a:t>questions that may come up.</a:t>
            </a:r>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12</a:t>
            </a:fld>
            <a:endParaRPr lang="en-CA"/>
          </a:p>
        </p:txBody>
      </p:sp>
    </p:spTree>
    <p:extLst>
      <p:ext uri="{BB962C8B-B14F-4D97-AF65-F5344CB8AC3E}">
        <p14:creationId xmlns:p14="http://schemas.microsoft.com/office/powerpoint/2010/main" val="1306187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sz="1800" dirty="0">
                <a:effectLst/>
                <a:latin typeface="Calibri" panose="020F0502020204030204" pitchFamily="34" charset="0"/>
                <a:ea typeface="Calibri" panose="020F0502020204030204" pitchFamily="34" charset="0"/>
                <a:cs typeface="Arial" panose="020B0604020202020204" pitchFamily="34" charset="0"/>
              </a:rPr>
              <a:t>The GL structure is organized around five primary functions based on the incident command system (ICS): Management, Operations, Planning, Logistics, and Finance. The management function, led by the GL Manager, is responsible for the overall decision-making and smooth-functioning of the GL facility and includes the functions of Information, Liaison, and Safety. The Operations, Planning, Logistics, and Finance sections are responsible for overseeing the internal functioning of their individual Sections and interacting with GL management and others to ensure an effective ESS response</a:t>
            </a:r>
          </a:p>
          <a:p>
            <a:pPr>
              <a:defRPr/>
            </a:pPr>
            <a:r>
              <a:rPr lang="en-US" dirty="0">
                <a:solidFill>
                  <a:schemeClr val="dk1"/>
                </a:solidFill>
                <a:cs typeface="Arial" pitchFamily="34" charset="0"/>
              </a:rPr>
              <a:t>  </a:t>
            </a:r>
          </a:p>
          <a:p>
            <a:pPr marL="171450" indent="-171450">
              <a:buFont typeface="Arial" panose="020B0604020202020204" pitchFamily="34" charset="0"/>
              <a:buChar char="•"/>
              <a:defRPr/>
            </a:pPr>
            <a:r>
              <a:rPr lang="en-US" b="0" dirty="0">
                <a:solidFill>
                  <a:schemeClr val="dk1"/>
                </a:solidFill>
                <a:cs typeface="Arial" pitchFamily="34" charset="0"/>
              </a:rPr>
              <a:t>The </a:t>
            </a:r>
            <a:r>
              <a:rPr lang="en-US" dirty="0" err="1">
                <a:solidFill>
                  <a:schemeClr val="dk1"/>
                </a:solidFill>
                <a:cs typeface="Arial" pitchFamily="34" charset="0"/>
              </a:rPr>
              <a:t>colours</a:t>
            </a:r>
            <a:r>
              <a:rPr lang="en-US" dirty="0">
                <a:solidFill>
                  <a:schemeClr val="dk1"/>
                </a:solidFill>
                <a:cs typeface="Arial" pitchFamily="34" charset="0"/>
              </a:rPr>
              <a:t> on the organization chart indicate the vest </a:t>
            </a:r>
            <a:r>
              <a:rPr lang="en-US" dirty="0" err="1">
                <a:solidFill>
                  <a:schemeClr val="dk1"/>
                </a:solidFill>
                <a:cs typeface="Arial" pitchFamily="34" charset="0"/>
              </a:rPr>
              <a:t>colours</a:t>
            </a:r>
            <a:r>
              <a:rPr lang="en-US" dirty="0">
                <a:solidFill>
                  <a:schemeClr val="dk1"/>
                </a:solidFill>
                <a:cs typeface="Arial" pitchFamily="34" charset="0"/>
              </a:rPr>
              <a:t> that these positions would be wearing. Whether the functions are in an EOC, RC, or GL, the </a:t>
            </a:r>
            <a:r>
              <a:rPr lang="en-US" dirty="0" err="1">
                <a:solidFill>
                  <a:schemeClr val="dk1"/>
                </a:solidFill>
                <a:cs typeface="Arial" pitchFamily="34" charset="0"/>
              </a:rPr>
              <a:t>colours</a:t>
            </a:r>
            <a:r>
              <a:rPr lang="en-US" dirty="0">
                <a:solidFill>
                  <a:schemeClr val="dk1"/>
                </a:solidFill>
                <a:cs typeface="Arial" pitchFamily="34" charset="0"/>
              </a:rPr>
              <a:t> will always be the same </a:t>
            </a:r>
            <a:r>
              <a:rPr lang="en-US" i="1" dirty="0">
                <a:solidFill>
                  <a:schemeClr val="dk1"/>
                </a:solidFill>
                <a:cs typeface="Arial" pitchFamily="34" charset="0"/>
              </a:rPr>
              <a:t>functions</a:t>
            </a:r>
            <a:r>
              <a:rPr lang="en-US" dirty="0">
                <a:solidFill>
                  <a:schemeClr val="dk1"/>
                </a:solidFill>
                <a:cs typeface="Arial" pitchFamily="34" charset="0"/>
              </a:rPr>
              <a:t>, depending on the size of the community and disaster, 1 person may do several jobs or several people may be required to do 1 job. Remember we heard during the T/F Exercise that 85% of the work can be done by GL residents</a:t>
            </a:r>
          </a:p>
          <a:p>
            <a:pPr marL="0" indent="0">
              <a:buFont typeface="Arial" panose="020B0604020202020204" pitchFamily="34" charset="0"/>
              <a:buNone/>
              <a:defRPr/>
            </a:pPr>
            <a:endParaRPr lang="en-US" dirty="0">
              <a:solidFill>
                <a:schemeClr val="dk1"/>
              </a:solidFill>
              <a:cs typeface="Arial" pitchFamily="34" charset="0"/>
            </a:endParaRPr>
          </a:p>
          <a:p>
            <a:pPr marL="171450" indent="-171450">
              <a:buFont typeface="Arial" panose="020B0604020202020204" pitchFamily="34" charset="0"/>
              <a:buChar char="•"/>
              <a:defRPr/>
            </a:pPr>
            <a:r>
              <a:rPr lang="en-US" dirty="0">
                <a:solidFill>
                  <a:schemeClr val="dk1"/>
                </a:solidFill>
                <a:cs typeface="Arial" pitchFamily="34" charset="0"/>
              </a:rPr>
              <a:t>The GL Manager is the person in charge in GL. He or she is responsible for the smooth running of the GL. He or she is not alone, however, as there is a management team with specific functions/roles or tasks.</a:t>
            </a:r>
          </a:p>
          <a:p>
            <a:pPr marL="0" indent="0">
              <a:buFont typeface="Arial" panose="020B0604020202020204" pitchFamily="34" charset="0"/>
              <a:buNone/>
              <a:defRPr/>
            </a:pPr>
            <a:endParaRPr lang="en-US" dirty="0">
              <a:solidFill>
                <a:schemeClr val="dk1"/>
              </a:solidFill>
              <a:cs typeface="Arial" pitchFamily="34" charset="0"/>
            </a:endParaRPr>
          </a:p>
          <a:p>
            <a:pPr marL="171450" indent="-171450">
              <a:buFont typeface="Arial" panose="020B0604020202020204" pitchFamily="34" charset="0"/>
              <a:buChar char="•"/>
              <a:defRPr/>
            </a:pPr>
            <a:r>
              <a:rPr lang="en-US" dirty="0">
                <a:solidFill>
                  <a:schemeClr val="dk1"/>
                </a:solidFill>
                <a:cs typeface="Arial" pitchFamily="34" charset="0"/>
              </a:rPr>
              <a:t>Each GL facility will have a GL Manager. If there are many GL facilities opened, as there were in Kobe (600), each of the GL Managers would report to a GL Coordinator. The ESS Director is ultimately in charge of the ESS response for the community</a:t>
            </a:r>
          </a:p>
          <a:p>
            <a:pPr marL="0" indent="0">
              <a:buFont typeface="Arial" panose="020B0604020202020204" pitchFamily="34" charset="0"/>
              <a:buNone/>
              <a:defRPr/>
            </a:pPr>
            <a:endParaRPr lang="en-US" dirty="0">
              <a:solidFill>
                <a:schemeClr val="dk1"/>
              </a:solidFill>
              <a:cs typeface="Arial" pitchFamily="34" charset="0"/>
            </a:endParaRPr>
          </a:p>
          <a:p>
            <a:pPr marL="171450" indent="-171450">
              <a:buFont typeface="Arial" panose="020B0604020202020204" pitchFamily="34" charset="0"/>
              <a:buChar char="•"/>
              <a:defRPr/>
            </a:pPr>
            <a:r>
              <a:rPr lang="en-US" dirty="0">
                <a:solidFill>
                  <a:schemeClr val="dk1"/>
                </a:solidFill>
                <a:cs typeface="Arial" pitchFamily="34" charset="0"/>
              </a:rPr>
              <a:t>No matter what function you are performing, there will be someone you can ask for information or get help from. The incident command system promotes communication and coordination</a:t>
            </a:r>
          </a:p>
          <a:p>
            <a:pPr marL="0" indent="0">
              <a:buFont typeface="Arial" panose="020B0604020202020204" pitchFamily="34" charset="0"/>
              <a:buNone/>
              <a:defRPr/>
            </a:pPr>
            <a:endParaRPr lang="en-US" dirty="0">
              <a:solidFill>
                <a:schemeClr val="dk1"/>
              </a:solidFill>
              <a:cs typeface="Arial" pitchFamily="34" charset="0"/>
            </a:endParaRPr>
          </a:p>
          <a:p>
            <a:pPr marL="171450" indent="-171450">
              <a:buFont typeface="Arial" panose="020B0604020202020204" pitchFamily="34" charset="0"/>
              <a:buChar char="•"/>
              <a:defRPr/>
            </a:pPr>
            <a:r>
              <a:rPr lang="en-US" dirty="0">
                <a:solidFill>
                  <a:schemeClr val="dk1"/>
                </a:solidFill>
                <a:cs typeface="Arial" pitchFamily="34" charset="0"/>
              </a:rPr>
              <a:t>Many </a:t>
            </a:r>
            <a:r>
              <a:rPr lang="en-US" dirty="0"/>
              <a:t>people in smaller communities may feel overwhelmed, thinking there is a staggering number of volunteers needed for this organization. If you think functions, it may help. 1 or 2 people may provide all of the functions or services in a small community or small response. It may, however, take several people to provide one function or service in a major disaster in a large municipality. Give examples.</a:t>
            </a:r>
          </a:p>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14</a:t>
            </a:fld>
            <a:endParaRPr lang="en-CA"/>
          </a:p>
        </p:txBody>
      </p:sp>
    </p:spTree>
    <p:extLst>
      <p:ext uri="{BB962C8B-B14F-4D97-AF65-F5344CB8AC3E}">
        <p14:creationId xmlns:p14="http://schemas.microsoft.com/office/powerpoint/2010/main" val="4117176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000" b="1" dirty="0"/>
              <a:t>Group Lodging Expanded Structure</a:t>
            </a:r>
          </a:p>
          <a:p>
            <a:pPr>
              <a:lnSpc>
                <a:spcPct val="120000"/>
              </a:lnSpc>
              <a:spcBef>
                <a:spcPts val="600"/>
              </a:spcBef>
              <a:spcAft>
                <a:spcPts val="300"/>
              </a:spcAft>
            </a:pPr>
            <a:r>
              <a:rPr lang="en-CA" sz="1800" dirty="0">
                <a:effectLst/>
                <a:latin typeface="Calibri" panose="020F0502020204030204" pitchFamily="34" charset="0"/>
                <a:ea typeface="Calibri" panose="020F0502020204030204" pitchFamily="34" charset="0"/>
                <a:cs typeface="Arial" panose="020B0604020202020204" pitchFamily="34" charset="0"/>
              </a:rPr>
              <a:t>The smallest elements in these organization charts are referred to as units. If more than one individual works within a unit, a Supervisor may be appointed to the unit (e.g., Check In/Out Supervisor). When the number of units in any particular section exceeds seven (maximum span of control), functional branches should be established. Each branch will have a Branch Coordinator (e.g., Primary Services Branch Coordinator). Each major function (Operations, Planning, Logistics, Finance) is referred to as a section. The title for each head of a section is Chief (e.g., Operations Section Chief). The head of GL is referred to as the GL Manager, and this position may appoint Officers (e.g., Information Officer) to address the management functions of Information, Liaison, and Safety, or the GL Manager may take on some or all of those duties.</a:t>
            </a:r>
          </a:p>
          <a:p>
            <a:pPr marL="457200" lvl="1" indent="0">
              <a:buFont typeface="Arial" panose="020B0604020202020204" pitchFamily="34" charset="0"/>
              <a:buNone/>
              <a:defRPr/>
            </a:pPr>
            <a:endParaRPr lang="en-US" sz="1000" dirty="0"/>
          </a:p>
          <a:p>
            <a:pPr>
              <a:defRPr/>
            </a:pPr>
            <a:r>
              <a:rPr lang="en-US" sz="1000" b="1" i="1" dirty="0"/>
              <a:t>MANAGEMENT:</a:t>
            </a:r>
          </a:p>
          <a:p>
            <a:pPr marL="171450" indent="-171450">
              <a:buFont typeface="Arial" panose="020B0604020202020204" pitchFamily="34" charset="0"/>
              <a:buChar char="•"/>
              <a:defRPr/>
            </a:pPr>
            <a:r>
              <a:rPr lang="en-US" sz="1000" dirty="0"/>
              <a:t>GL Manager is responsible for the overall smooth functioning of the GL. If there are no other management staff, the GL Manager will also assume the Information, Safety, and Liaison functions</a:t>
            </a:r>
          </a:p>
          <a:p>
            <a:pPr>
              <a:defRPr/>
            </a:pPr>
            <a:endParaRPr lang="en-US" sz="1000" dirty="0"/>
          </a:p>
          <a:p>
            <a:pPr>
              <a:defRPr/>
            </a:pPr>
            <a:r>
              <a:rPr lang="en-US" sz="1000" b="1" i="1" dirty="0"/>
              <a:t>OPERATIONS:</a:t>
            </a:r>
          </a:p>
          <a:p>
            <a:pPr marL="171450" indent="-171450">
              <a:buFont typeface="Arial" panose="020B0604020202020204" pitchFamily="34" charset="0"/>
              <a:buChar char="•"/>
              <a:defRPr/>
            </a:pPr>
            <a:r>
              <a:rPr lang="en-US" sz="1000" dirty="0"/>
              <a:t>Check In/Out and sign in/out need to be done. Check in/out is at the beginning and end of a resident’s stay. Sign in/out when they come and go from the premises. Sign in/out provides for accountability of the residents should the facility need to be evacuated</a:t>
            </a:r>
          </a:p>
          <a:p>
            <a:pPr marL="171450" indent="-171450">
              <a:buFont typeface="Arial" panose="020B0604020202020204" pitchFamily="34" charset="0"/>
              <a:buChar char="•"/>
              <a:defRPr/>
            </a:pPr>
            <a:r>
              <a:rPr lang="en-US" sz="1000" dirty="0"/>
              <a:t>Sleeping Area function distributes sleeping equipment, sets up area, and assigns sleeping spaces</a:t>
            </a:r>
          </a:p>
          <a:p>
            <a:pPr marL="171450" indent="-171450">
              <a:buFont typeface="Arial" panose="020B0604020202020204" pitchFamily="34" charset="0"/>
              <a:buChar char="•"/>
              <a:defRPr/>
            </a:pPr>
            <a:r>
              <a:rPr lang="en-US" sz="1000" dirty="0"/>
              <a:t>Recreation &amp; Leisure is important, especially for the children/youth, to keep them busy and out of trouble</a:t>
            </a:r>
          </a:p>
          <a:p>
            <a:pPr marL="171450" indent="-171450">
              <a:buFont typeface="Arial" panose="020B0604020202020204" pitchFamily="34" charset="0"/>
              <a:buChar char="•"/>
              <a:defRPr/>
            </a:pPr>
            <a:r>
              <a:rPr lang="en-US" sz="1000" dirty="0"/>
              <a:t>Multicultural Services</a:t>
            </a:r>
          </a:p>
          <a:p>
            <a:pPr marL="171450" indent="-171450">
              <a:buFont typeface="Arial" panose="020B0604020202020204" pitchFamily="34" charset="0"/>
              <a:buChar char="•"/>
              <a:defRPr/>
            </a:pPr>
            <a:r>
              <a:rPr lang="en-US" sz="1000" dirty="0"/>
              <a:t>the First Aid function should be staffed by qualified/certified responders; in some areas, St. John Ambulance volunteers or other support organizations may be utilized for the first aid function</a:t>
            </a:r>
          </a:p>
          <a:p>
            <a:pPr marL="171450" indent="-171450">
              <a:buFont typeface="Arial" panose="020B0604020202020204" pitchFamily="34" charset="0"/>
              <a:buChar char="•"/>
              <a:defRPr/>
            </a:pPr>
            <a:r>
              <a:rPr lang="en-US" sz="1000" dirty="0"/>
              <a:t>the Special Needs function should be staffed by qualified/certified responders</a:t>
            </a:r>
          </a:p>
          <a:p>
            <a:pPr marL="171450" indent="-171450">
              <a:buFont typeface="Arial" panose="020B0604020202020204" pitchFamily="34" charset="0"/>
              <a:buChar char="•"/>
              <a:defRPr/>
            </a:pPr>
            <a:r>
              <a:rPr lang="en-US" sz="1000" dirty="0"/>
              <a:t>the Emotional Support function should be staffed by qualified/certified responders; in some areas, organized Disaster Psychosocial Services (in BC, it’s DPS) volunteers may fill this service</a:t>
            </a:r>
          </a:p>
          <a:p>
            <a:pPr marL="0" indent="0">
              <a:buFont typeface="Arial" panose="020B0604020202020204" pitchFamily="34" charset="0"/>
              <a:buNone/>
              <a:defRPr/>
            </a:pPr>
            <a:endParaRPr lang="en-US" sz="1000" dirty="0"/>
          </a:p>
          <a:p>
            <a:pPr>
              <a:defRPr/>
            </a:pPr>
            <a:r>
              <a:rPr lang="en-US" sz="1000" b="1" i="1" dirty="0"/>
              <a:t>PLANNING:</a:t>
            </a:r>
          </a:p>
          <a:p>
            <a:pPr marL="171450" indent="-171450">
              <a:buFont typeface="Arial" panose="020B0604020202020204" pitchFamily="34" charset="0"/>
              <a:buChar char="•"/>
              <a:defRPr/>
            </a:pPr>
            <a:r>
              <a:rPr lang="en-US" sz="1000" b="0" dirty="0"/>
              <a:t>I</a:t>
            </a:r>
            <a:r>
              <a:rPr lang="en-US" sz="1000" dirty="0"/>
              <a:t>n some areas, Recovery Transition can be manned by the Red Cross, insurance company representatives, Municipal or Regional District staff, Agriculture and/or children’s services staff from the provincial/territorial offices, if available, or other provincial/territorial offices (in BC, it’s Ministries), as applicable</a:t>
            </a:r>
          </a:p>
          <a:p>
            <a:pPr>
              <a:defRPr/>
            </a:pPr>
            <a:endParaRPr lang="en-US" sz="1000" dirty="0"/>
          </a:p>
          <a:p>
            <a:pPr>
              <a:defRPr/>
            </a:pPr>
            <a:r>
              <a:rPr lang="en-US" sz="1000" b="1" i="1" dirty="0"/>
              <a:t>LOGISTICS:</a:t>
            </a:r>
          </a:p>
          <a:p>
            <a:pPr marL="171450" indent="-171450">
              <a:buFont typeface="Arial" panose="020B0604020202020204" pitchFamily="34" charset="0"/>
              <a:buChar char="•"/>
              <a:defRPr/>
            </a:pPr>
            <a:r>
              <a:rPr lang="en-US" sz="1000" dirty="0"/>
              <a:t>The Resource Acquisition is also responsible for ensuring a GL kit is ready for deployment to the next event before the current event is over</a:t>
            </a:r>
          </a:p>
          <a:p>
            <a:pPr marL="171450" indent="-171450">
              <a:buFont typeface="Arial" panose="020B0604020202020204" pitchFamily="34" charset="0"/>
              <a:buChar char="•"/>
              <a:defRPr/>
            </a:pPr>
            <a:r>
              <a:rPr lang="en-US" sz="1000" dirty="0"/>
              <a:t>In some areas like the Central Okanagan Regional District, Volunteer/Staff Management and/or Finance branches are combined and when possible.  </a:t>
            </a:r>
          </a:p>
          <a:p>
            <a:pPr marL="171450" indent="-171450">
              <a:buFont typeface="Arial" panose="020B0604020202020204" pitchFamily="34" charset="0"/>
              <a:buChar char="•"/>
              <a:defRPr/>
            </a:pPr>
            <a:r>
              <a:rPr lang="en-US" sz="1000" dirty="0"/>
              <a:t>Volunteer Services Centre is set up away from both the RC and GL. The Centre would train both areas, depending on staffing requests from the Managers. When there were multiple RC and GL facilities open, this would ensure equal distribution of responders.</a:t>
            </a:r>
          </a:p>
          <a:p>
            <a:pPr marL="171450" indent="-171450">
              <a:buFont typeface="Arial" panose="020B0604020202020204" pitchFamily="34" charset="0"/>
              <a:buChar char="•"/>
              <a:defRPr/>
            </a:pPr>
            <a:r>
              <a:rPr lang="en-US" sz="1000" dirty="0"/>
              <a:t>Finance combined for RC and GL so supplier agreements are not duplicated and some functions may be necessary at both sites but not all.</a:t>
            </a:r>
          </a:p>
          <a:p>
            <a:pPr marL="171450" indent="-171450">
              <a:buFont typeface="Arial" panose="020B0604020202020204" pitchFamily="34" charset="0"/>
              <a:buChar char="•"/>
              <a:defRPr/>
            </a:pPr>
            <a:r>
              <a:rPr lang="en-US" sz="1000" dirty="0"/>
              <a:t>the Facility function is often filled by municipal staff if using their buildings</a:t>
            </a:r>
          </a:p>
          <a:p>
            <a:pPr>
              <a:defRPr/>
            </a:pPr>
            <a:r>
              <a:rPr lang="en-US" sz="1000" dirty="0"/>
              <a:t> </a:t>
            </a:r>
          </a:p>
          <a:p>
            <a:pPr>
              <a:defRPr/>
            </a:pPr>
            <a:r>
              <a:rPr lang="en-US" sz="1000" b="1" i="1" dirty="0"/>
              <a:t>FINANCE:</a:t>
            </a:r>
          </a:p>
          <a:p>
            <a:pPr marL="171450" indent="-171450">
              <a:buFont typeface="Arial" panose="020B0604020202020204" pitchFamily="34" charset="0"/>
              <a:buChar char="•"/>
              <a:defRPr/>
            </a:pPr>
            <a:r>
              <a:rPr lang="en-US" sz="1000" dirty="0"/>
              <a:t>In the Finance function, some municipalities and regional districts will cover some or all of these positions from the EOC</a:t>
            </a:r>
          </a:p>
          <a:p>
            <a:pPr marL="171450" indent="-171450">
              <a:buFont typeface="Arial" panose="020B0604020202020204" pitchFamily="34" charset="0"/>
              <a:buChar char="•"/>
              <a:defRPr/>
            </a:pPr>
            <a:r>
              <a:rPr lang="en-US" sz="1000" b="0" dirty="0"/>
              <a:t>For </a:t>
            </a:r>
            <a:r>
              <a:rPr lang="en-US" sz="1000" dirty="0"/>
              <a:t>each of the functions or services listed in the previous section there is a description of the work to be done and a checklist of tasks to be done by the responder taking on this function or service and corresponding function aids, e.g., forms, templates, instructions, etc. In BC, these are compiled in the GLOG (link to the GLOG in Appendix B)</a:t>
            </a:r>
          </a:p>
          <a:p>
            <a:pPr>
              <a:defRPr/>
            </a:pPr>
            <a:endParaRPr lang="en-US" sz="1000" dirty="0"/>
          </a:p>
          <a:p>
            <a:pPr>
              <a:defRPr/>
            </a:pPr>
            <a:r>
              <a:rPr lang="en-US" sz="1000" b="1" dirty="0"/>
              <a:t>EXPLAIN</a:t>
            </a:r>
            <a:r>
              <a:rPr lang="en-US" sz="1000" dirty="0"/>
              <a:t> responsibilities, activation, operations and demobilization tasks, and function aids</a:t>
            </a:r>
          </a:p>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15</a:t>
            </a:fld>
            <a:endParaRPr lang="en-CA"/>
          </a:p>
        </p:txBody>
      </p:sp>
    </p:spTree>
    <p:extLst>
      <p:ext uri="{BB962C8B-B14F-4D97-AF65-F5344CB8AC3E}">
        <p14:creationId xmlns:p14="http://schemas.microsoft.com/office/powerpoint/2010/main" val="2040115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Activity: Matching Functions and Roles (10 minutes)</a:t>
            </a:r>
          </a:p>
          <a:p>
            <a:pPr>
              <a:defRPr/>
            </a:pPr>
            <a:r>
              <a:rPr lang="en-US" b="0" i="1" dirty="0"/>
              <a:t>Objective: Give participants the opportunity to practice identify where each of the tasks belong in the group lodging structure.</a:t>
            </a:r>
          </a:p>
          <a:p>
            <a:pPr>
              <a:defRPr/>
            </a:pPr>
            <a:endParaRPr lang="en-US" b="0" i="1" dirty="0"/>
          </a:p>
          <a:p>
            <a:pPr>
              <a:defRPr/>
            </a:pPr>
            <a:r>
              <a:rPr lang="en-US" b="0" i="1" dirty="0"/>
              <a:t>Setup Instructions: Divide the task cards evenly amongst all of the groups.</a:t>
            </a:r>
          </a:p>
          <a:p>
            <a:pPr>
              <a:defRPr/>
            </a:pPr>
            <a:endParaRPr lang="en-US" b="0" i="1" dirty="0"/>
          </a:p>
          <a:p>
            <a:pPr>
              <a:defRPr/>
            </a:pPr>
            <a:r>
              <a:rPr lang="en-US" b="1" i="0" dirty="0"/>
              <a:t>Materials:</a:t>
            </a:r>
          </a:p>
          <a:p>
            <a:pPr marL="171450" indent="-171450">
              <a:buFont typeface="Arial" panose="020B0604020202020204" pitchFamily="34" charset="0"/>
              <a:buChar char="•"/>
              <a:defRPr/>
            </a:pPr>
            <a:r>
              <a:rPr lang="en-US" b="0" dirty="0"/>
              <a:t>Activity Position Section Cards</a:t>
            </a:r>
          </a:p>
          <a:p>
            <a:pPr marL="171450" indent="-171450">
              <a:buFont typeface="Arial" panose="020B0604020202020204" pitchFamily="34" charset="0"/>
              <a:buChar char="•"/>
              <a:defRPr/>
            </a:pPr>
            <a:r>
              <a:rPr lang="en-US" b="0" dirty="0"/>
              <a:t>Activity Roles and Responsibilities Cards</a:t>
            </a:r>
          </a:p>
          <a:p>
            <a:pPr>
              <a:defRPr/>
            </a:pPr>
            <a:endParaRPr lang="en-US" b="0" dirty="0"/>
          </a:p>
          <a:p>
            <a:pPr>
              <a:defRPr/>
            </a:pPr>
            <a:r>
              <a:rPr lang="en-US" b="1" dirty="0"/>
              <a:t>In Small Groups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Organize the task cards into the correct group lodging function.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Debrief (5 minutes)</a:t>
            </a:r>
            <a:endParaRPr lang="en-CA" b="1" dirty="0"/>
          </a:p>
          <a:p>
            <a:pPr marL="171450" indent="-171450">
              <a:buFont typeface="Arial" panose="020B0604020202020204" pitchFamily="34" charset="0"/>
              <a:buChar char="•"/>
              <a:defRPr/>
            </a:pPr>
            <a:r>
              <a:rPr lang="en-US" dirty="0"/>
              <a:t>Discuss answers as a group.</a:t>
            </a:r>
          </a:p>
        </p:txBody>
      </p:sp>
      <p:sp>
        <p:nvSpPr>
          <p:cNvPr id="4" name="Slide Number Placeholder 3"/>
          <p:cNvSpPr>
            <a:spLocks noGrp="1"/>
          </p:cNvSpPr>
          <p:nvPr>
            <p:ph type="sldNum" sz="quarter" idx="5"/>
          </p:nvPr>
        </p:nvSpPr>
        <p:spPr/>
        <p:txBody>
          <a:bodyPr/>
          <a:lstStyle/>
          <a:p>
            <a:fld id="{6376BA28-205E-461F-88EB-A15653A24AD8}" type="slidenum">
              <a:rPr lang="en-CA" smtClean="0"/>
              <a:t>16</a:t>
            </a:fld>
            <a:endParaRPr lang="en-CA"/>
          </a:p>
        </p:txBody>
      </p:sp>
    </p:spTree>
    <p:extLst>
      <p:ext uri="{BB962C8B-B14F-4D97-AF65-F5344CB8AC3E}">
        <p14:creationId xmlns:p14="http://schemas.microsoft.com/office/powerpoint/2010/main" val="4060259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Once you’ve been called out</a:t>
            </a:r>
          </a:p>
          <a:p>
            <a:pPr marL="175805" indent="-175805">
              <a:buFont typeface="Arial" pitchFamily="34" charset="0"/>
              <a:buChar char="•"/>
              <a:defRPr/>
            </a:pPr>
            <a:r>
              <a:rPr lang="en-US" dirty="0"/>
              <a:t>Communicate with family and employer – how to maintain contact</a:t>
            </a:r>
          </a:p>
          <a:p>
            <a:pPr marL="175805" indent="-175805">
              <a:buFont typeface="Arial" pitchFamily="34" charset="0"/>
              <a:buChar char="•"/>
              <a:defRPr/>
            </a:pPr>
            <a:r>
              <a:rPr lang="en-US" dirty="0"/>
              <a:t>Dress casual, in layers, and for the season</a:t>
            </a:r>
          </a:p>
          <a:p>
            <a:pPr marL="175805" indent="-175805">
              <a:buFont typeface="Arial" pitchFamily="34" charset="0"/>
              <a:buChar char="•"/>
              <a:defRPr/>
            </a:pPr>
            <a:r>
              <a:rPr lang="en-US" dirty="0"/>
              <a:t>Take your grab and go bag (Intro to ESS course)</a:t>
            </a:r>
          </a:p>
          <a:p>
            <a:pPr marL="175805" indent="-175805">
              <a:buFont typeface="Arial" pitchFamily="34" charset="0"/>
              <a:buChar char="•"/>
              <a:defRPr/>
            </a:pPr>
            <a:r>
              <a:rPr lang="en-US" dirty="0"/>
              <a:t>Take a cell phone and charger</a:t>
            </a:r>
          </a:p>
          <a:p>
            <a:pPr marL="175805" indent="-175805">
              <a:buFont typeface="Arial" pitchFamily="34" charset="0"/>
              <a:buChar char="•"/>
              <a:defRPr/>
            </a:pPr>
            <a:r>
              <a:rPr lang="en-US" dirty="0"/>
              <a:t>Bring your ID – vest, hat, jacket, name tag, local and provincial photo ID</a:t>
            </a:r>
          </a:p>
          <a:p>
            <a:pPr>
              <a:defRPr/>
            </a:pPr>
            <a:r>
              <a:rPr lang="en-US" dirty="0"/>
              <a:t> </a:t>
            </a:r>
          </a:p>
          <a:p>
            <a:pPr>
              <a:defRPr/>
            </a:pPr>
            <a:r>
              <a:rPr lang="en-US" dirty="0"/>
              <a:t>Usually when you arrive on-site, the GL Manager will already be at the facility and the GL kit will have been located (check your local ESS Plan)</a:t>
            </a:r>
          </a:p>
          <a:p>
            <a:pPr>
              <a:defRPr/>
            </a:pPr>
            <a:endParaRPr lang="en-US" dirty="0"/>
          </a:p>
          <a:p>
            <a:pPr>
              <a:defRPr/>
            </a:pPr>
            <a:r>
              <a:rPr lang="en-US" dirty="0"/>
              <a:t>The importance of having a personal preparedness plan</a:t>
            </a:r>
          </a:p>
          <a:p>
            <a:pPr>
              <a:defRPr/>
            </a:pPr>
            <a:endParaRPr lang="en-US" dirty="0"/>
          </a:p>
          <a:p>
            <a:pPr>
              <a:defRPr/>
            </a:pPr>
            <a:r>
              <a:rPr lang="en-US" b="1" dirty="0"/>
              <a:t>Ask: </a:t>
            </a:r>
            <a:r>
              <a:rPr lang="en-US" dirty="0"/>
              <a:t>Who has a Personal Preparedness Plan in place?</a:t>
            </a:r>
          </a:p>
          <a:p>
            <a:pPr marL="175805" indent="-175805">
              <a:buFont typeface="Arial" pitchFamily="34" charset="0"/>
              <a:buChar char="•"/>
              <a:defRPr/>
            </a:pPr>
            <a:r>
              <a:rPr lang="en-US" dirty="0"/>
              <a:t>More information can be found in the Introduction to ESS online course</a:t>
            </a:r>
          </a:p>
          <a:p>
            <a:pPr>
              <a:defRPr/>
            </a:pPr>
            <a:endParaRPr lang="en-US" dirty="0"/>
          </a:p>
          <a:p>
            <a:pPr>
              <a:defRPr/>
            </a:pPr>
            <a:r>
              <a:rPr lang="en-US" dirty="0"/>
              <a:t>There are some things all ESS responders can do to get started. The full function checklist can be found in the GLOG</a:t>
            </a:r>
          </a:p>
          <a:p>
            <a:pPr marL="175805" indent="-175805">
              <a:buFont typeface="Arial" pitchFamily="34" charset="0"/>
              <a:buChar char="•"/>
              <a:defRPr/>
            </a:pPr>
            <a:r>
              <a:rPr lang="en-US" dirty="0"/>
              <a:t>Sign in on the EMCR Task Registration Form</a:t>
            </a:r>
          </a:p>
          <a:p>
            <a:pPr marL="175805" indent="-175805">
              <a:buFont typeface="Arial" pitchFamily="34" charset="0"/>
              <a:buChar char="•"/>
              <a:defRPr/>
            </a:pPr>
            <a:r>
              <a:rPr lang="en-US" dirty="0"/>
              <a:t>Confirm who you report to and work assignment</a:t>
            </a:r>
          </a:p>
          <a:p>
            <a:pPr marL="175805" indent="-175805">
              <a:buFont typeface="Arial" pitchFamily="34" charset="0"/>
              <a:buChar char="•"/>
              <a:defRPr/>
            </a:pPr>
            <a:r>
              <a:rPr lang="en-US" dirty="0"/>
              <a:t>Wear your ESS identification (vest, name tag, ID card(s))</a:t>
            </a:r>
          </a:p>
          <a:p>
            <a:pPr marL="175805" indent="-175805">
              <a:buFont typeface="Arial" pitchFamily="34" charset="0"/>
              <a:buChar char="•"/>
              <a:defRPr/>
            </a:pPr>
            <a:r>
              <a:rPr lang="en-US" dirty="0"/>
              <a:t>Introduce yourself to your co-workers</a:t>
            </a:r>
          </a:p>
          <a:p>
            <a:pPr marL="175805" indent="-175805">
              <a:buFont typeface="Arial" pitchFamily="34" charset="0"/>
              <a:buChar char="•"/>
              <a:defRPr/>
            </a:pPr>
            <a:r>
              <a:rPr lang="en-US" dirty="0"/>
              <a:t>Set up workstation</a:t>
            </a:r>
          </a:p>
          <a:p>
            <a:pPr marL="175805" indent="-175805">
              <a:buFont typeface="Arial" pitchFamily="34" charset="0"/>
              <a:buChar char="•"/>
              <a:defRPr/>
            </a:pPr>
            <a:r>
              <a:rPr lang="en-US" dirty="0"/>
              <a:t>Buddy up with a co-worker to watch out for each other</a:t>
            </a:r>
          </a:p>
          <a:p>
            <a:pPr marL="175805" indent="-175805">
              <a:buFont typeface="Arial" pitchFamily="34" charset="0"/>
              <a:buChar char="•"/>
              <a:defRPr/>
            </a:pPr>
            <a:r>
              <a:rPr lang="en-US" dirty="0"/>
              <a:t>Listen for the call to briefing and attend</a:t>
            </a:r>
          </a:p>
          <a:p>
            <a:pPr marL="175805" indent="-175805">
              <a:buFont typeface="Arial" pitchFamily="34" charset="0"/>
              <a:buChar char="•"/>
              <a:defRPr/>
            </a:pPr>
            <a:r>
              <a:rPr lang="en-US" dirty="0"/>
              <a:t>Review the assigned function checklist and corresponding function aids</a:t>
            </a:r>
          </a:p>
          <a:p>
            <a:pPr marL="175805" indent="-175805">
              <a:buFont typeface="Arial" pitchFamily="34" charset="0"/>
              <a:buChar char="•"/>
              <a:defRPr/>
            </a:pPr>
            <a:r>
              <a:rPr lang="en-US" dirty="0"/>
              <a:t>Notify your supervisor of any resource requirements</a:t>
            </a:r>
          </a:p>
          <a:p>
            <a:pPr marL="175805" indent="-175805">
              <a:buFont typeface="Arial" pitchFamily="34" charset="0"/>
              <a:buChar char="•"/>
              <a:defRPr/>
            </a:pPr>
            <a:r>
              <a:rPr lang="en-US" dirty="0"/>
              <a:t>Obtain equipment, supplies, and required forms</a:t>
            </a:r>
          </a:p>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18</a:t>
            </a:fld>
            <a:endParaRPr lang="en-CA"/>
          </a:p>
        </p:txBody>
      </p:sp>
    </p:spTree>
    <p:extLst>
      <p:ext uri="{BB962C8B-B14F-4D97-AF65-F5344CB8AC3E}">
        <p14:creationId xmlns:p14="http://schemas.microsoft.com/office/powerpoint/2010/main" val="3315641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Depending on size of disaster and response expected, the entire facility may or may not need to be set up. The GL Manager, with the management team, will determine what services need to be set up. </a:t>
            </a:r>
          </a:p>
          <a:p>
            <a:pPr>
              <a:defRPr/>
            </a:pPr>
            <a:endParaRPr lang="en-US" dirty="0"/>
          </a:p>
          <a:p>
            <a:pPr>
              <a:defRPr/>
            </a:pPr>
            <a:r>
              <a:rPr lang="en-US" b="0" dirty="0"/>
              <a:t>Group Lodging Kits</a:t>
            </a:r>
          </a:p>
          <a:p>
            <a:pPr marL="175805" indent="-175805">
              <a:buFont typeface="Arial" pitchFamily="34" charset="0"/>
              <a:buChar char="•"/>
              <a:defRPr/>
            </a:pPr>
            <a:r>
              <a:rPr lang="en-US" dirty="0"/>
              <a:t>ESS team puts together during planning stage</a:t>
            </a:r>
          </a:p>
          <a:p>
            <a:pPr marL="175805" indent="-175805">
              <a:buFont typeface="Arial" pitchFamily="34" charset="0"/>
              <a:buChar char="•"/>
              <a:defRPr/>
            </a:pPr>
            <a:r>
              <a:rPr lang="en-US" dirty="0"/>
              <a:t>Ideally 1 per GL, but if sharing with other GLs, the GL Manager is responsible for making arrangements for delivery of the kit to the GL</a:t>
            </a:r>
          </a:p>
          <a:p>
            <a:pPr>
              <a:defRPr/>
            </a:pPr>
            <a:r>
              <a:rPr lang="en-US" dirty="0"/>
              <a:t> </a:t>
            </a:r>
          </a:p>
          <a:p>
            <a:pPr>
              <a:defRPr/>
            </a:pPr>
            <a:r>
              <a:rPr lang="en-US" b="1" dirty="0"/>
              <a:t>Ask: </a:t>
            </a:r>
            <a:r>
              <a:rPr lang="en-US" dirty="0"/>
              <a:t>What do you think would be useful to have in a GL kit?</a:t>
            </a:r>
            <a:endParaRPr lang="en-US" dirty="0">
              <a:solidFill>
                <a:srgbClr val="FF0000"/>
              </a:solidFill>
            </a:endParaRPr>
          </a:p>
          <a:p>
            <a:pPr marL="175805" indent="-175805">
              <a:buFont typeface="Arial" pitchFamily="34" charset="0"/>
              <a:buChar char="•"/>
              <a:defRPr/>
            </a:pPr>
            <a:r>
              <a:rPr lang="en-US" i="1" dirty="0"/>
              <a:t>ESS identification: </a:t>
            </a:r>
            <a:r>
              <a:rPr lang="en-US" i="1" dirty="0" err="1"/>
              <a:t>colour</a:t>
            </a:r>
            <a:r>
              <a:rPr lang="en-US" i="1" dirty="0"/>
              <a:t> coded vests and lanyards, name tags</a:t>
            </a:r>
          </a:p>
          <a:p>
            <a:pPr marL="175805" indent="-175805">
              <a:buFont typeface="Arial" pitchFamily="34" charset="0"/>
              <a:buChar char="•"/>
              <a:defRPr/>
            </a:pPr>
            <a:r>
              <a:rPr lang="en-US" i="1" dirty="0"/>
              <a:t>Sign set, wristbands</a:t>
            </a:r>
          </a:p>
          <a:p>
            <a:pPr marL="175805" indent="-175805">
              <a:buFont typeface="Arial" pitchFamily="34" charset="0"/>
              <a:buChar char="•"/>
              <a:defRPr/>
            </a:pPr>
            <a:r>
              <a:rPr lang="en-US" i="1" dirty="0"/>
              <a:t>Office supplies</a:t>
            </a:r>
          </a:p>
          <a:p>
            <a:pPr marL="175805" indent="-175805">
              <a:buFont typeface="Arial" pitchFamily="34" charset="0"/>
              <a:buChar char="•"/>
              <a:defRPr/>
            </a:pPr>
            <a:r>
              <a:rPr lang="en-US" i="1" dirty="0"/>
              <a:t>Safety equipment: flashlights, cones, power bars</a:t>
            </a:r>
          </a:p>
          <a:p>
            <a:pPr marL="175805" indent="-175805">
              <a:buFont typeface="Arial" pitchFamily="34" charset="0"/>
              <a:buChar char="•"/>
              <a:defRPr/>
            </a:pPr>
            <a:r>
              <a:rPr lang="en-US" i="1" dirty="0"/>
              <a:t>First aid supplies</a:t>
            </a:r>
          </a:p>
          <a:p>
            <a:pPr marL="175805" indent="-175805">
              <a:buFont typeface="Arial" pitchFamily="34" charset="0"/>
              <a:buChar char="•"/>
              <a:defRPr/>
            </a:pPr>
            <a:r>
              <a:rPr lang="en-US" i="1" dirty="0"/>
              <a:t>Personal hygiene supplies</a:t>
            </a:r>
          </a:p>
          <a:p>
            <a:pPr marL="175805" indent="-175805">
              <a:buFont typeface="Arial" pitchFamily="34" charset="0"/>
              <a:buChar char="•"/>
              <a:defRPr/>
            </a:pPr>
            <a:r>
              <a:rPr lang="en-US" i="1" dirty="0"/>
              <a:t>Recreation supplies</a:t>
            </a:r>
          </a:p>
          <a:p>
            <a:pPr marL="175805" indent="-175805">
              <a:buFont typeface="Arial" pitchFamily="34" charset="0"/>
              <a:buChar char="•"/>
              <a:defRPr/>
            </a:pPr>
            <a:r>
              <a:rPr lang="en-US" i="1" dirty="0"/>
              <a:t>Supplier list with contact numbers, function checklists and aids</a:t>
            </a:r>
          </a:p>
          <a:p>
            <a:pPr>
              <a:defRPr/>
            </a:pPr>
            <a:r>
              <a:rPr lang="en-US" b="1" dirty="0"/>
              <a:t> </a:t>
            </a:r>
            <a:r>
              <a:rPr lang="en-US" dirty="0"/>
              <a:t> </a:t>
            </a:r>
            <a:endParaRPr lang="en-US" b="0" dirty="0"/>
          </a:p>
          <a:p>
            <a:pPr>
              <a:defRPr/>
            </a:pPr>
            <a:r>
              <a:rPr lang="en-US" b="0" dirty="0"/>
              <a:t>Additional </a:t>
            </a:r>
            <a:r>
              <a:rPr lang="en-US" dirty="0"/>
              <a:t>Equipment and Supplies – some may already be on site</a:t>
            </a:r>
          </a:p>
          <a:p>
            <a:pPr marL="171450" indent="-171450">
              <a:buFont typeface="Arial" panose="020B0604020202020204" pitchFamily="34" charset="0"/>
              <a:buChar char="•"/>
              <a:defRPr/>
            </a:pPr>
            <a:r>
              <a:rPr lang="en-US" dirty="0"/>
              <a:t>Office equipment</a:t>
            </a:r>
          </a:p>
          <a:p>
            <a:pPr marL="175805" indent="-175805">
              <a:buFont typeface="Arial" pitchFamily="34" charset="0"/>
              <a:buChar char="•"/>
              <a:defRPr/>
            </a:pPr>
            <a:r>
              <a:rPr lang="en-US" dirty="0"/>
              <a:t>Emergency equipment</a:t>
            </a:r>
          </a:p>
          <a:p>
            <a:pPr marL="175805" indent="-175805">
              <a:buFont typeface="Arial" pitchFamily="34" charset="0"/>
              <a:buChar char="•"/>
              <a:defRPr/>
            </a:pPr>
            <a:r>
              <a:rPr lang="en-US" dirty="0"/>
              <a:t>Sleeping/Lodging equipment/supplies</a:t>
            </a:r>
          </a:p>
          <a:p>
            <a:pPr marL="175805" indent="-175805">
              <a:buFont typeface="Arial" pitchFamily="34" charset="0"/>
              <a:buChar char="•"/>
              <a:defRPr/>
            </a:pPr>
            <a:r>
              <a:rPr lang="en-US" dirty="0"/>
              <a:t>Sanitation supplies</a:t>
            </a:r>
          </a:p>
          <a:p>
            <a:pPr marL="175805" indent="-175805">
              <a:buFont typeface="Arial" pitchFamily="34" charset="0"/>
              <a:buChar char="•"/>
              <a:defRPr/>
            </a:pPr>
            <a:r>
              <a:rPr lang="en-US" dirty="0"/>
              <a:t>Feeding and baby supplies</a:t>
            </a:r>
          </a:p>
          <a:p>
            <a:pPr marL="175805" indent="-175805">
              <a:buFont typeface="Arial" pitchFamily="34" charset="0"/>
              <a:buChar char="•"/>
              <a:defRPr/>
            </a:pPr>
            <a:r>
              <a:rPr lang="en-US" dirty="0"/>
              <a:t>Water and food</a:t>
            </a:r>
          </a:p>
          <a:p>
            <a:pPr>
              <a:defRPr/>
            </a:pPr>
            <a:endParaRPr lang="en-US" dirty="0"/>
          </a:p>
          <a:p>
            <a:pPr>
              <a:defRPr/>
            </a:pPr>
            <a:r>
              <a:rPr lang="en-US" b="0" dirty="0"/>
              <a:t>A </a:t>
            </a:r>
            <a:r>
              <a:rPr lang="en-US" dirty="0"/>
              <a:t>few of the function/service areas that might be set up</a:t>
            </a:r>
          </a:p>
          <a:p>
            <a:pPr marL="175805" indent="-175805">
              <a:buFont typeface="Arial" pitchFamily="34" charset="0"/>
              <a:buChar char="•"/>
              <a:defRPr/>
            </a:pPr>
            <a:r>
              <a:rPr lang="en-US" dirty="0"/>
              <a:t>Waiting area for services</a:t>
            </a:r>
          </a:p>
          <a:p>
            <a:pPr marL="175805" indent="-175805">
              <a:buFont typeface="Arial" pitchFamily="34" charset="0"/>
              <a:buChar char="•"/>
              <a:defRPr/>
            </a:pPr>
            <a:r>
              <a:rPr lang="en-US" dirty="0"/>
              <a:t>Information area (bulletin board, tv, internet)</a:t>
            </a:r>
          </a:p>
          <a:p>
            <a:pPr marL="175805" indent="-175805">
              <a:buFont typeface="Arial" pitchFamily="34" charset="0"/>
              <a:buChar char="•"/>
              <a:defRPr/>
            </a:pPr>
            <a:r>
              <a:rPr lang="en-US" dirty="0"/>
              <a:t>Check in/out and sign in/out area</a:t>
            </a:r>
          </a:p>
          <a:p>
            <a:pPr marL="175805" indent="-175805">
              <a:buFont typeface="Arial" pitchFamily="34" charset="0"/>
              <a:buChar char="•"/>
              <a:defRPr/>
            </a:pPr>
            <a:r>
              <a:rPr lang="en-US" dirty="0"/>
              <a:t>Staff quiet and break/lunch area</a:t>
            </a:r>
          </a:p>
          <a:p>
            <a:pPr marL="175805" indent="-175805">
              <a:buFont typeface="Arial" pitchFamily="34" charset="0"/>
              <a:buChar char="•"/>
              <a:defRPr/>
            </a:pPr>
            <a:r>
              <a:rPr lang="en-US" dirty="0"/>
              <a:t>Emotional support, first aid, sleeping, and eating areas</a:t>
            </a:r>
          </a:p>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19</a:t>
            </a:fld>
            <a:endParaRPr lang="en-CA"/>
          </a:p>
        </p:txBody>
      </p:sp>
    </p:spTree>
    <p:extLst>
      <p:ext uri="{BB962C8B-B14F-4D97-AF65-F5344CB8AC3E}">
        <p14:creationId xmlns:p14="http://schemas.microsoft.com/office/powerpoint/2010/main" val="744796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t>
            </a:r>
            <a:r>
              <a:rPr lang="en-CA" sz="1800" dirty="0">
                <a:effectLst/>
                <a:latin typeface="Calibri" panose="020F0502020204030204" pitchFamily="34" charset="0"/>
                <a:ea typeface="Calibri" panose="020F0502020204030204" pitchFamily="34" charset="0"/>
                <a:cs typeface="Arial" panose="020B0604020202020204" pitchFamily="34" charset="0"/>
              </a:rPr>
              <a:t>is an example of a floor plan for an ESS GL facility with rooms and Figure 4 is an example of a floor plan without rooms, e.g., gymnasium. Keep in mind that these are only examples and the actual set up will be determined by a number of variables. For this reason, it is beneficial to consider optional set ups if the primary one, for whatever reason, is ineffective.</a:t>
            </a:r>
          </a:p>
          <a:p>
            <a:endParaRPr lang="en-CA" sz="1800" dirty="0">
              <a:effectLst/>
              <a:latin typeface="Calibri" panose="020F0502020204030204" pitchFamily="34" charset="0"/>
              <a:ea typeface="Calibri" panose="020F0502020204030204" pitchFamily="34" charset="0"/>
              <a:cs typeface="Arial" panose="020B0604020202020204" pitchFamily="34" charset="0"/>
            </a:endParaRPr>
          </a:p>
          <a:p>
            <a:r>
              <a:rPr lang="en-CA" sz="1800" dirty="0">
                <a:effectLst/>
                <a:latin typeface="Calibri" panose="020F0502020204030204" pitchFamily="34" charset="0"/>
                <a:ea typeface="Calibri" panose="020F0502020204030204" pitchFamily="34" charset="0"/>
                <a:cs typeface="Arial" panose="020B0604020202020204" pitchFamily="34" charset="0"/>
              </a:rPr>
              <a:t>If available, replace the image with a floor plan relevant to the ESS team. </a:t>
            </a:r>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20</a:t>
            </a:fld>
            <a:endParaRPr lang="en-CA"/>
          </a:p>
        </p:txBody>
      </p:sp>
    </p:spTree>
    <p:extLst>
      <p:ext uri="{BB962C8B-B14F-4D97-AF65-F5344CB8AC3E}">
        <p14:creationId xmlns:p14="http://schemas.microsoft.com/office/powerpoint/2010/main" val="2419510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600"/>
              </a:spcBef>
              <a:spcAft>
                <a:spcPts val="300"/>
              </a:spcAft>
            </a:pPr>
            <a:r>
              <a:rPr lang="en-CA" sz="1800" dirty="0">
                <a:effectLst/>
                <a:latin typeface="Calibri" panose="020F0502020204030204" pitchFamily="34" charset="0"/>
                <a:ea typeface="Calibri" panose="020F0502020204030204" pitchFamily="34" charset="0"/>
                <a:cs typeface="Arial" panose="020B0604020202020204" pitchFamily="34" charset="0"/>
              </a:rPr>
              <a:t>The Public Health Agency of Canada (PHAC)(2007) has set minimum standards of hygiene to provide an environment where the spread of communicable disease is reduced to a minimum. The minimum sleeping area per person is 3.5 square metres (1.5 metres x 2.5 metres) or 40 square feet (5 feet x 8 feet) when possible.</a:t>
            </a:r>
          </a:p>
          <a:p>
            <a:pPr>
              <a:lnSpc>
                <a:spcPct val="120000"/>
              </a:lnSpc>
              <a:spcBef>
                <a:spcPts val="600"/>
              </a:spcBef>
              <a:spcAft>
                <a:spcPts val="300"/>
              </a:spcAft>
            </a:pPr>
            <a:r>
              <a:rPr lang="en-CA" sz="1800" dirty="0">
                <a:effectLst/>
                <a:latin typeface="Calibri" panose="020F0502020204030204" pitchFamily="34" charset="0"/>
                <a:ea typeface="Calibri" panose="020F0502020204030204" pitchFamily="34" charset="0"/>
                <a:cs typeface="Arial" panose="020B0604020202020204" pitchFamily="34" charset="0"/>
              </a:rPr>
              <a:t>When reviewing allocation space for sleeping, a distance of 0.75 metres (2.5 feet) between beds, bunks or sleeping bags should be maintained. Such spacing has been shown to considerably reduce the spread of respiratory infections. When there is pressure on the use of space, recourse may have to be head-to-tailing of beds.</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Calibri" panose="020F0502020204030204" pitchFamily="34" charset="0"/>
                <a:ea typeface="Calibri" panose="020F0502020204030204" pitchFamily="34" charset="0"/>
                <a:cs typeface="Arial" panose="020B0604020202020204" pitchFamily="34" charset="0"/>
              </a:rPr>
              <a:t>If available, replace the image with a floor plan relevant to the ESS team. </a:t>
            </a:r>
            <a:endParaRPr lang="en-CA" dirty="0"/>
          </a:p>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21</a:t>
            </a:fld>
            <a:endParaRPr lang="en-CA"/>
          </a:p>
        </p:txBody>
      </p:sp>
    </p:spTree>
    <p:extLst>
      <p:ext uri="{BB962C8B-B14F-4D97-AF65-F5344CB8AC3E}">
        <p14:creationId xmlns:p14="http://schemas.microsoft.com/office/powerpoint/2010/main" val="2733196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Sample sleeping area set up (NSEMO 2009)</a:t>
            </a:r>
            <a:endParaRPr lang="en-US" altLang="en-US" b="1" dirty="0">
              <a:latin typeface="Arial" panose="020B0604020202020204" pitchFamily="34" charset="0"/>
            </a:endParaRPr>
          </a:p>
          <a:p>
            <a:pPr marL="171450" indent="-171450">
              <a:buFont typeface="Arial" panose="020B0604020202020204" pitchFamily="34" charset="0"/>
              <a:buChar char="•"/>
            </a:pPr>
            <a:r>
              <a:rPr lang="en-US" altLang="en-US" dirty="0">
                <a:latin typeface="Arial" panose="020B0604020202020204" pitchFamily="34" charset="0"/>
              </a:rPr>
              <a:t>this is a sample sleeping area set up adapted from North Shore Emergency Management Office ESS GL Plan 2009</a:t>
            </a:r>
          </a:p>
          <a:p>
            <a:pPr marL="171450" indent="-171450">
              <a:buFont typeface="Arial" panose="020B0604020202020204" pitchFamily="34" charset="0"/>
              <a:buChar char="•"/>
            </a:pPr>
            <a:r>
              <a:rPr lang="en-US" altLang="en-US" dirty="0">
                <a:latin typeface="Arial" panose="020B0604020202020204" pitchFamily="34" charset="0"/>
              </a:rPr>
              <a:t>even when GL is set-up and running, changes in the layout of the GL may be needed to meet the changing needs of the ESS response. Meetings of the GL management team throughout the day will identify issues, challenges, and possible changes of the GL</a:t>
            </a:r>
          </a:p>
          <a:p>
            <a:pPr marL="171450" indent="-171450">
              <a:buFont typeface="Arial" panose="020B0604020202020204" pitchFamily="34" charset="0"/>
              <a:buChar char="•"/>
            </a:pPr>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dirty="0">
                <a:effectLst/>
                <a:latin typeface="Calibri" panose="020F0502020204030204" pitchFamily="34" charset="0"/>
                <a:ea typeface="Calibri" panose="020F0502020204030204" pitchFamily="34" charset="0"/>
                <a:cs typeface="Arial" panose="020B0604020202020204" pitchFamily="34" charset="0"/>
              </a:rPr>
              <a:t>If available, replace the image with a floor plan relevant to the ESS team. </a:t>
            </a:r>
            <a:endParaRPr lang="en-CA" dirty="0"/>
          </a:p>
          <a:p>
            <a:pPr marL="0" indent="0">
              <a:buFont typeface="Arial" panose="020B0604020202020204" pitchFamily="34" charset="0"/>
              <a:buNone/>
            </a:pPr>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376BA28-205E-461F-88EB-A15653A24AD8}" type="slidenum">
              <a:rPr lang="en-CA" smtClean="0"/>
              <a:t>22</a:t>
            </a:fld>
            <a:endParaRPr lang="en-CA"/>
          </a:p>
        </p:txBody>
      </p:sp>
    </p:spTree>
    <p:extLst>
      <p:ext uri="{BB962C8B-B14F-4D97-AF65-F5344CB8AC3E}">
        <p14:creationId xmlns:p14="http://schemas.microsoft.com/office/powerpoint/2010/main" val="3055077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dirty="0">
                <a:solidFill>
                  <a:srgbClr val="000000"/>
                </a:solidFill>
                <a:effectLst/>
                <a:latin typeface="Calibri" panose="020F0502020204030204" pitchFamily="34" charset="0"/>
              </a:rPr>
              <a:t>We recommend including a land acknowledgement at the start of your presentation, or open the course in a good way. Your community or ESS team may already have a way they prefer to do this.</a:t>
            </a:r>
          </a:p>
          <a:p>
            <a:pPr marL="0" marR="0"/>
            <a:endParaRPr lang="en-US" sz="1800" dirty="0">
              <a:solidFill>
                <a:srgbClr val="000000"/>
              </a:solidFill>
              <a:effectLst/>
              <a:latin typeface="Calibri" panose="020F0502020204030204" pitchFamily="34" charset="0"/>
            </a:endParaRPr>
          </a:p>
          <a:p>
            <a:pPr marL="0" marR="0"/>
            <a:r>
              <a:rPr lang="en-US" sz="1800" dirty="0">
                <a:solidFill>
                  <a:srgbClr val="000000"/>
                </a:solidFill>
                <a:effectLst/>
                <a:latin typeface="Calibri" panose="020F0502020204030204" pitchFamily="34" charset="0"/>
              </a:rPr>
              <a:t>You can use the same format on the slide – change the location and the names of the territories for which you reside. You may also want to include actions that you, or your ESS team do to move towards reconciliation.</a:t>
            </a:r>
          </a:p>
          <a:p>
            <a:pPr marL="0" marR="0"/>
            <a:endParaRPr lang="en-US" sz="1800" dirty="0">
              <a:solidFill>
                <a:srgbClr val="000000"/>
              </a:solidFill>
              <a:effectLst/>
              <a:latin typeface="Calibri" panose="020F0502020204030204" pitchFamily="34" charset="0"/>
            </a:endParaRPr>
          </a:p>
          <a:p>
            <a:pPr marL="0" marR="0"/>
            <a:r>
              <a:rPr lang="en-CA" sz="1800" dirty="0">
                <a:solidFill>
                  <a:srgbClr val="000000"/>
                </a:solidFill>
                <a:effectLst/>
                <a:latin typeface="Calibri" panose="020F0502020204030204" pitchFamily="34" charset="0"/>
              </a:rPr>
              <a:t>If you are unsure of the territories on which you reside, please visit </a:t>
            </a:r>
            <a:r>
              <a:rPr lang="en-CA" sz="1800" dirty="0">
                <a:solidFill>
                  <a:srgbClr val="000000"/>
                </a:solidFill>
                <a:effectLst/>
                <a:latin typeface="Calibri" panose="020F0502020204030204" pitchFamily="34" charset="0"/>
                <a:hlinkClick r:id="rId3"/>
              </a:rPr>
              <a:t>https://native-land.ca/</a:t>
            </a:r>
            <a:r>
              <a:rPr lang="en-CA" sz="1800" dirty="0">
                <a:solidFill>
                  <a:srgbClr val="000000"/>
                </a:solidFill>
                <a:effectLst/>
                <a:latin typeface="Calibri" panose="020F0502020204030204" pitchFamily="34" charset="0"/>
              </a:rPr>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6BA28-205E-461F-88EB-A15653A24AD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702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Review the sample sleeping area.</a:t>
            </a:r>
            <a:endParaRPr lang="en-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dirty="0">
                <a:effectLst/>
                <a:latin typeface="Calibri" panose="020F0502020204030204" pitchFamily="34" charset="0"/>
                <a:ea typeface="Calibri" panose="020F0502020204030204" pitchFamily="34" charset="0"/>
                <a:cs typeface="Arial" panose="020B0604020202020204" pitchFamily="34" charset="0"/>
              </a:rPr>
              <a:t>If available, replace the image with a floor plan relevant to the ESS team. </a:t>
            </a:r>
            <a:endParaRPr lang="en-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376BA28-205E-461F-88EB-A15653A24AD8}" type="slidenum">
              <a:rPr lang="en-CA" smtClean="0"/>
              <a:t>23</a:t>
            </a:fld>
            <a:endParaRPr lang="en-CA"/>
          </a:p>
        </p:txBody>
      </p:sp>
    </p:spTree>
    <p:extLst>
      <p:ext uri="{BB962C8B-B14F-4D97-AF65-F5344CB8AC3E}">
        <p14:creationId xmlns:p14="http://schemas.microsoft.com/office/powerpoint/2010/main" val="83093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Guidelines for working in group lodging</a:t>
            </a:r>
          </a:p>
          <a:p>
            <a:pPr>
              <a:defRPr/>
            </a:pPr>
            <a:r>
              <a:rPr lang="en-US" b="1" dirty="0"/>
              <a:t>Describe how to respond to some common challenges in group lodging</a:t>
            </a:r>
          </a:p>
          <a:p>
            <a:pPr>
              <a:defRPr/>
            </a:pPr>
            <a:endParaRPr lang="en-US" dirty="0"/>
          </a:p>
          <a:p>
            <a:pPr>
              <a:defRPr/>
            </a:pPr>
            <a:r>
              <a:rPr lang="en-US" b="0" dirty="0"/>
              <a:t>T</a:t>
            </a:r>
            <a:r>
              <a:rPr lang="en-US" dirty="0"/>
              <a:t>he participant guide has some sample guidelines that were adapted from the City of Richmond, North Shore Emergency Management Office, and the City of Vancouver in 2010 ESS Regional Group Lodging Field Guide.</a:t>
            </a:r>
          </a:p>
          <a:p>
            <a:pPr>
              <a:defRPr/>
            </a:pPr>
            <a:endParaRPr lang="en-US" b="1" dirty="0"/>
          </a:p>
          <a:p>
            <a:pPr>
              <a:defRPr/>
            </a:pPr>
            <a:r>
              <a:rPr lang="en-US" b="1" dirty="0"/>
              <a:t>Care homes </a:t>
            </a:r>
            <a:r>
              <a:rPr lang="en-US" dirty="0"/>
              <a:t>– GL may not be suitable so generally they have their own contingency plans for evacuation. If they are evacuated to GL, care home staff are responsible for their residents and medical concerns. Settle anxious ones in a quiet area with one-on-one support </a:t>
            </a:r>
          </a:p>
          <a:p>
            <a:pPr>
              <a:defRPr/>
            </a:pPr>
            <a:endParaRPr lang="en-US" b="1" dirty="0"/>
          </a:p>
          <a:p>
            <a:pPr>
              <a:defRPr/>
            </a:pPr>
            <a:r>
              <a:rPr lang="en-US" b="1" dirty="0"/>
              <a:t>Check in/out vs. sign in/out</a:t>
            </a:r>
            <a:r>
              <a:rPr lang="en-US" dirty="0"/>
              <a:t> – check in/out occurs at the beginning and end of an evacuee’s stay. Residents must sign in/out when coming and going from the premises so they can be accounted for in an evacuation. An example of a Check In/Out Process (from the City of Richmond, North Shore Emergency Management Office, and City of Vancouver Regional Group Lodging Plan) and Sign In/Out Log can be found in Appendix B</a:t>
            </a:r>
          </a:p>
          <a:p>
            <a:pPr>
              <a:defRPr/>
            </a:pPr>
            <a:endParaRPr lang="en-US" dirty="0"/>
          </a:p>
          <a:p>
            <a:pPr>
              <a:defRPr/>
            </a:pPr>
            <a:r>
              <a:rPr lang="en-US" b="1" dirty="0"/>
              <a:t>Children:</a:t>
            </a:r>
          </a:p>
          <a:p>
            <a:pPr marL="180270" indent="-180270">
              <a:buFont typeface="Arial" pitchFamily="34" charset="0"/>
              <a:buChar char="•"/>
              <a:defRPr/>
            </a:pPr>
            <a:r>
              <a:rPr lang="en-US" dirty="0"/>
              <a:t>Should be supervised by their parents/ guardians at all times</a:t>
            </a:r>
          </a:p>
          <a:p>
            <a:pPr marL="180270" indent="-180270">
              <a:buFont typeface="Arial" pitchFamily="34" charset="0"/>
              <a:buChar char="•"/>
              <a:defRPr/>
            </a:pPr>
            <a:r>
              <a:rPr lang="en-US" dirty="0"/>
              <a:t>A minimum of 2 qualified and licensed child care workers  can look after children at the GL for short periods of time while they are completing paperwork</a:t>
            </a:r>
          </a:p>
          <a:p>
            <a:pPr marL="180270" indent="-180270">
              <a:buFont typeface="Arial" pitchFamily="34" charset="0"/>
              <a:buChar char="•"/>
              <a:defRPr/>
            </a:pPr>
            <a:r>
              <a:rPr lang="en-US" dirty="0"/>
              <a:t>If they are separated from their caregivers and arrive at the GL, let your supervisor know (the provincial/territorial children’s office has responsibility for them; in BC, it’s MCFD)</a:t>
            </a:r>
          </a:p>
          <a:p>
            <a:pPr marL="180270" indent="-180270">
              <a:buFont typeface="Arial" pitchFamily="34" charset="0"/>
              <a:buChar char="•"/>
              <a:defRPr/>
            </a:pPr>
            <a:r>
              <a:rPr lang="en-US" dirty="0"/>
              <a:t>Can only be released to their parents, adult siblings, legal guardians – not to </a:t>
            </a:r>
            <a:r>
              <a:rPr lang="en-US" dirty="0" err="1"/>
              <a:t>neighbours</a:t>
            </a:r>
            <a:r>
              <a:rPr lang="en-US" dirty="0"/>
              <a:t>, family friends, or other relatives</a:t>
            </a:r>
          </a:p>
          <a:p>
            <a:pPr marL="180270" indent="-180270">
              <a:buFont typeface="Arial" pitchFamily="34" charset="0"/>
              <a:buChar char="•"/>
              <a:defRPr/>
            </a:pPr>
            <a:r>
              <a:rPr lang="en-US" dirty="0"/>
              <a:t>Suspected abuse should be reported to your supervisor</a:t>
            </a:r>
          </a:p>
          <a:p>
            <a:pPr>
              <a:defRPr/>
            </a:pPr>
            <a:endParaRPr lang="en-US" dirty="0"/>
          </a:p>
          <a:p>
            <a:pPr>
              <a:defRPr/>
            </a:pPr>
            <a:r>
              <a:rPr lang="en-US" b="1" dirty="0"/>
              <a:t>Disputes </a:t>
            </a:r>
            <a:r>
              <a:rPr lang="en-US" dirty="0"/>
              <a:t>– everyone is to be treated with respect, without discrimination. If evacuees are not comfortable staying in GL under those terms, they can make alternative shelter arrangements. Notify your supervisor or security, or call the police if your safety is a concern</a:t>
            </a:r>
          </a:p>
          <a:p>
            <a:pPr>
              <a:defRPr/>
            </a:pPr>
            <a:r>
              <a:rPr lang="en-US" dirty="0"/>
              <a:t> </a:t>
            </a:r>
          </a:p>
          <a:p>
            <a:pPr>
              <a:defRPr/>
            </a:pPr>
            <a:r>
              <a:rPr lang="en-US" b="1" dirty="0"/>
              <a:t>Drugs &amp; Alcohol </a:t>
            </a:r>
            <a:r>
              <a:rPr lang="en-US" dirty="0"/>
              <a:t>– not allowed in the GL. Sometimes, medical issues may present like intoxication. If you are unsure, ask First Aid to assess.</a:t>
            </a:r>
          </a:p>
          <a:p>
            <a:pPr marL="180270" indent="-180270">
              <a:buFont typeface="Arial" pitchFamily="34" charset="0"/>
              <a:buChar char="•"/>
              <a:defRPr/>
            </a:pPr>
            <a:endParaRPr lang="en-US" dirty="0"/>
          </a:p>
          <a:p>
            <a:pPr>
              <a:defRPr/>
            </a:pPr>
            <a:r>
              <a:rPr lang="en-US" b="1" dirty="0"/>
              <a:t>Food Donations </a:t>
            </a:r>
            <a:r>
              <a:rPr lang="en-US" dirty="0"/>
              <a:t>– cannot accept food from the general public due to health regulations. Food can be accepted from restaurants because they are </a:t>
            </a:r>
            <a:r>
              <a:rPr lang="en-US" dirty="0" err="1"/>
              <a:t>Foodsafe</a:t>
            </a:r>
            <a:r>
              <a:rPr lang="en-US" dirty="0"/>
              <a:t> certified, however, if a restaurant wants to contribute, vouchers are better. Make sure that the restaurant is not asking for compensation for these donations before accepting them</a:t>
            </a:r>
          </a:p>
          <a:p>
            <a:pPr>
              <a:defRPr/>
            </a:pPr>
            <a:endParaRPr lang="en-US" dirty="0"/>
          </a:p>
          <a:p>
            <a:pPr>
              <a:defRPr/>
            </a:pPr>
            <a:r>
              <a:rPr lang="en-US" b="1" dirty="0"/>
              <a:t>Internal Communications </a:t>
            </a:r>
            <a:r>
              <a:rPr lang="en-US" dirty="0"/>
              <a:t>– some ways of communicating in the GL include bulletin boards, memos, shift change briefings, staff meetings, and training (sometimes training is on the spot)</a:t>
            </a:r>
          </a:p>
          <a:p>
            <a:pPr>
              <a:defRPr/>
            </a:pPr>
            <a:endParaRPr lang="en-US" dirty="0"/>
          </a:p>
          <a:p>
            <a:pPr>
              <a:defRPr/>
            </a:pPr>
            <a:r>
              <a:rPr lang="en-US" b="1" dirty="0"/>
              <a:t>Language/Translation</a:t>
            </a:r>
            <a:r>
              <a:rPr lang="en-US" dirty="0"/>
              <a:t> – Someone close to the family, other evacuees, or staff on site may have translation skills. The ESS Translation Guide (link is in Appendix B) provides translations for typical questions in various languages</a:t>
            </a:r>
          </a:p>
          <a:p>
            <a:pPr>
              <a:defRPr/>
            </a:pPr>
            <a:endParaRPr lang="en-US" dirty="0"/>
          </a:p>
          <a:p>
            <a:pPr>
              <a:defRPr/>
            </a:pPr>
            <a:r>
              <a:rPr lang="en-US" b="1" dirty="0"/>
              <a:t>Media</a:t>
            </a:r>
            <a:r>
              <a:rPr lang="en-US" dirty="0"/>
              <a:t> – GL is equivalent of a private residence and only registered guests are permitted to enter. Direct media to speak with the Information Officer or ESSD. If they are off site, provide them with contact information. If media insist on speaking with residents, advise them you will ask residents if they would like to speak to the media – outside the GL</a:t>
            </a:r>
          </a:p>
          <a:p>
            <a:pPr>
              <a:defRPr/>
            </a:pPr>
            <a:endParaRPr lang="en-US" dirty="0"/>
          </a:p>
          <a:p>
            <a:pPr>
              <a:defRPr/>
            </a:pPr>
            <a:r>
              <a:rPr lang="en-US" b="1" dirty="0"/>
              <a:t>Medical Issues </a:t>
            </a:r>
            <a:r>
              <a:rPr lang="en-US" dirty="0"/>
              <a:t>– health care professionals can be brought in to educate about non-infectious diseases. Residents behaving strangely can be referred to Emotional Support or if not activated, then advise your supervisor. Prevention of the spread of infectious diseases is very important. There are steps to contain a situation on p. 44 of your guide</a:t>
            </a:r>
          </a:p>
          <a:p>
            <a:pPr>
              <a:defRPr/>
            </a:pPr>
            <a:endParaRPr lang="en-US" dirty="0"/>
          </a:p>
          <a:p>
            <a:pPr>
              <a:defRPr/>
            </a:pPr>
            <a:r>
              <a:rPr lang="en-US" b="1" dirty="0"/>
              <a:t>Pets</a:t>
            </a:r>
            <a:r>
              <a:rPr lang="en-US" dirty="0"/>
              <a:t> – are generally not allowed with the exception of registered assistance animals due to health regulations and allergies. Some local authorities have access to larger facilities and may allow pets in a separate room. If not allowed and people refuse to stay in the GL without their pets, then they are choosing not to stay in GL</a:t>
            </a:r>
          </a:p>
          <a:p>
            <a:pPr>
              <a:defRPr/>
            </a:pPr>
            <a:endParaRPr lang="en-US" dirty="0"/>
          </a:p>
          <a:p>
            <a:pPr>
              <a:defRPr/>
            </a:pPr>
            <a:r>
              <a:rPr lang="en-US" b="1" dirty="0"/>
              <a:t>Privacy</a:t>
            </a:r>
            <a:r>
              <a:rPr lang="en-US" dirty="0"/>
              <a:t> – respects each other’s privacy; limit social media photos and posts to their personal experience only. Tents are not allowed</a:t>
            </a:r>
          </a:p>
          <a:p>
            <a:pPr>
              <a:defRPr/>
            </a:pPr>
            <a:endParaRPr lang="en-US" dirty="0"/>
          </a:p>
          <a:p>
            <a:pPr>
              <a:defRPr/>
            </a:pPr>
            <a:r>
              <a:rPr lang="en-US" b="1" dirty="0"/>
              <a:t>Sanitation Standards </a:t>
            </a:r>
            <a:r>
              <a:rPr lang="en-US" dirty="0"/>
              <a:t>– p. 45 of the guide has standards for water usage, dust control, and garbage collection</a:t>
            </a:r>
            <a:endParaRPr lang="en-US" b="1" dirty="0"/>
          </a:p>
          <a:p>
            <a:pPr>
              <a:defRPr/>
            </a:pPr>
            <a:endParaRPr lang="en-US" dirty="0"/>
          </a:p>
          <a:p>
            <a:pPr>
              <a:defRPr/>
            </a:pPr>
            <a:r>
              <a:rPr lang="en-US" b="1" dirty="0"/>
              <a:t>Security</a:t>
            </a:r>
            <a:r>
              <a:rPr lang="en-US" dirty="0"/>
              <a:t> – is there for directing traffic and movement into the facility, establishing security patrols and night watches. They need to have a list of all residents with them. Fire drill should be reviewed with every evacuee at the time of check in</a:t>
            </a:r>
          </a:p>
          <a:p>
            <a:pPr>
              <a:defRPr/>
            </a:pPr>
            <a:endParaRPr lang="en-US" dirty="0"/>
          </a:p>
          <a:p>
            <a:pPr>
              <a:defRPr/>
            </a:pPr>
            <a:r>
              <a:rPr lang="en-US" b="1" dirty="0"/>
              <a:t>Sleeping area</a:t>
            </a:r>
            <a:r>
              <a:rPr lang="en-US" dirty="0"/>
              <a:t> – there is some information about reserving beds, moving cots, sharing cots, and lights out for shift workers on p. 46</a:t>
            </a:r>
          </a:p>
          <a:p>
            <a:pPr>
              <a:defRPr/>
            </a:pPr>
            <a:endParaRPr lang="en-US" dirty="0"/>
          </a:p>
          <a:p>
            <a:pPr>
              <a:defRPr/>
            </a:pPr>
            <a:r>
              <a:rPr lang="en-US" b="1" dirty="0"/>
              <a:t>Smoking</a:t>
            </a:r>
            <a:r>
              <a:rPr lang="en-US" dirty="0"/>
              <a:t> – is permitted in designated outside areas only</a:t>
            </a:r>
          </a:p>
          <a:p>
            <a:pPr>
              <a:defRPr/>
            </a:pPr>
            <a:endParaRPr lang="en-US" dirty="0"/>
          </a:p>
          <a:p>
            <a:pPr>
              <a:defRPr/>
            </a:pPr>
            <a:r>
              <a:rPr lang="en-US" b="1" dirty="0"/>
              <a:t>Standards of Conduct </a:t>
            </a:r>
            <a:r>
              <a:rPr lang="en-US" dirty="0"/>
              <a:t>–  sometimes referred to as Resident Information Sheet, should be posted in a prominent area and given to each evacuee. It can be found in the GLOG (Link to GLOG is in Appendix B)</a:t>
            </a:r>
          </a:p>
          <a:p>
            <a:pPr>
              <a:defRPr/>
            </a:pPr>
            <a:endParaRPr lang="en-US" dirty="0"/>
          </a:p>
          <a:p>
            <a:pPr>
              <a:defRPr/>
            </a:pPr>
            <a:r>
              <a:rPr lang="en-US" b="1" dirty="0"/>
              <a:t>Vandalism</a:t>
            </a:r>
            <a:r>
              <a:rPr lang="en-US" dirty="0"/>
              <a:t> – address issues with the parent or guardian if a minor is involved. If necessary, contact security or police</a:t>
            </a:r>
          </a:p>
          <a:p>
            <a:pPr>
              <a:defRPr/>
            </a:pPr>
            <a:endParaRPr lang="en-US" dirty="0"/>
          </a:p>
          <a:p>
            <a:pPr>
              <a:defRPr/>
            </a:pPr>
            <a:r>
              <a:rPr lang="en-US" b="1" dirty="0"/>
              <a:t>Volunteering to Help </a:t>
            </a:r>
            <a:r>
              <a:rPr lang="en-US" dirty="0"/>
              <a:t>– encourage residents to help. There are many jobs that do not require special training. Residents who help maintain the GL can develop a sense of belonging and take more responsibility for their actions. Remember, 85% of jobs in the GL can be done by residents!</a:t>
            </a:r>
          </a:p>
          <a:p>
            <a:pPr>
              <a:defRPr/>
            </a:pPr>
            <a:endParaRPr lang="en-US" dirty="0"/>
          </a:p>
          <a:p>
            <a:pPr>
              <a:defRPr/>
            </a:pPr>
            <a:r>
              <a:rPr lang="en-US" b="1" dirty="0"/>
              <a:t>Worker Care </a:t>
            </a:r>
            <a:r>
              <a:rPr lang="en-US" dirty="0"/>
              <a:t>– you will be informed, educated, and supported, but if you are having difficulty with your workload, advise your supervisor. Responders need to look after themselves in order to be able to help others. You are never alone. Ask your supervisor if you are unsure.</a:t>
            </a:r>
          </a:p>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24</a:t>
            </a:fld>
            <a:endParaRPr lang="en-CA"/>
          </a:p>
        </p:txBody>
      </p:sp>
    </p:spTree>
    <p:extLst>
      <p:ext uri="{BB962C8B-B14F-4D97-AF65-F5344CB8AC3E}">
        <p14:creationId xmlns:p14="http://schemas.microsoft.com/office/powerpoint/2010/main" val="3751667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600"/>
              </a:spcBef>
              <a:spcAft>
                <a:spcPts val="300"/>
              </a:spcAft>
            </a:pPr>
            <a:r>
              <a:rPr lang="en-CA" sz="1800" dirty="0">
                <a:effectLst/>
                <a:latin typeface="Calibri" panose="020F0502020204030204" pitchFamily="34" charset="0"/>
                <a:ea typeface="Calibri" panose="020F0502020204030204" pitchFamily="34" charset="0"/>
                <a:cs typeface="Arial" panose="020B0604020202020204" pitchFamily="34" charset="0"/>
              </a:rPr>
              <a:t>When certain functions are no longer needed at GL, your supervisor will advise of when it is time to demobilize. Use the function checklist to ensure you complete all of the demobilization activities before you leave. There are usually function specific activities as well as general activities such as the following:</a:t>
            </a:r>
          </a:p>
          <a:p>
            <a:pPr marL="342900" lvl="0" indent="-342900">
              <a:spcBef>
                <a:spcPts val="300"/>
              </a:spcBef>
              <a:spcAft>
                <a:spcPts val="3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Arial" panose="020B0604020202020204" pitchFamily="34" charset="0"/>
              </a:rPr>
              <a:t>Identify/bring forward demobilization issues related to your assigned function</a:t>
            </a:r>
          </a:p>
          <a:p>
            <a:pPr marL="342900" lvl="0" indent="-342900">
              <a:spcBef>
                <a:spcPts val="300"/>
              </a:spcBef>
              <a:spcAft>
                <a:spcPts val="3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Arial" panose="020B0604020202020204" pitchFamily="34" charset="0"/>
              </a:rPr>
              <a:t>Ensure incomplete/open actions are reported to your supervisor</a:t>
            </a:r>
          </a:p>
          <a:p>
            <a:pPr marL="342900" lvl="0" indent="-342900">
              <a:spcBef>
                <a:spcPts val="300"/>
              </a:spcBef>
              <a:spcAft>
                <a:spcPts val="3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Arial" panose="020B0604020202020204" pitchFamily="34" charset="0"/>
              </a:rPr>
              <a:t>Complete all required forms, reports, and other documentation and submit all forms through your supervisor to the Planning Section, as appropriate, prior to departure</a:t>
            </a:r>
          </a:p>
          <a:p>
            <a:pPr marL="342900" lvl="0" indent="-342900">
              <a:spcBef>
                <a:spcPts val="300"/>
              </a:spcBef>
              <a:spcAft>
                <a:spcPts val="3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Arial" panose="020B0604020202020204" pitchFamily="34" charset="0"/>
              </a:rPr>
              <a:t>Return equipment/supplies</a:t>
            </a:r>
          </a:p>
          <a:p>
            <a:pPr marL="342900" lvl="0" indent="-342900">
              <a:spcBef>
                <a:spcPts val="300"/>
              </a:spcBef>
              <a:spcAft>
                <a:spcPts val="3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Arial" panose="020B0604020202020204" pitchFamily="34" charset="0"/>
              </a:rPr>
              <a:t>Clean up/organize your work area before leaving</a:t>
            </a:r>
          </a:p>
          <a:p>
            <a:pPr marL="342900" lvl="0" indent="-342900">
              <a:spcBef>
                <a:spcPts val="300"/>
              </a:spcBef>
              <a:spcAft>
                <a:spcPts val="3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Arial" panose="020B0604020202020204" pitchFamily="34" charset="0"/>
              </a:rPr>
              <a:t>Participate in exit interview/debrief</a:t>
            </a:r>
          </a:p>
          <a:p>
            <a:pPr marL="342900" lvl="0" indent="-342900">
              <a:spcBef>
                <a:spcPts val="300"/>
              </a:spcBef>
              <a:spcAft>
                <a:spcPts val="3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Arial" panose="020B0604020202020204" pitchFamily="34" charset="0"/>
              </a:rPr>
              <a:t>Sign out with Volunteer/Staff Management Branch</a:t>
            </a:r>
          </a:p>
          <a:p>
            <a:pPr marL="342900" lvl="0" indent="-342900">
              <a:spcBef>
                <a:spcPts val="300"/>
              </a:spcBef>
              <a:spcAft>
                <a:spcPts val="3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Arial" panose="020B0604020202020204" pitchFamily="34" charset="0"/>
              </a:rPr>
              <a:t>Leave a forwarding number</a:t>
            </a:r>
          </a:p>
          <a:p>
            <a:pPr marL="342900" lvl="0" indent="-342900">
              <a:spcBef>
                <a:spcPts val="300"/>
              </a:spcBef>
              <a:spcAft>
                <a:spcPts val="3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Arial" panose="020B0604020202020204" pitchFamily="34" charset="0"/>
              </a:rPr>
              <a:t>Access critical incident stress debriefing as needed</a:t>
            </a:r>
          </a:p>
          <a:p>
            <a:pPr marL="342900" lvl="0" indent="-342900">
              <a:spcBef>
                <a:spcPts val="300"/>
              </a:spcBef>
              <a:spcAft>
                <a:spcPts val="3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Arial" panose="020B0604020202020204" pitchFamily="34" charset="0"/>
              </a:rPr>
              <a:t>Prepare to contribute to any post event processes (e.g., post-operational debriefs, after action reports etc.)</a:t>
            </a:r>
          </a:p>
        </p:txBody>
      </p:sp>
      <p:sp>
        <p:nvSpPr>
          <p:cNvPr id="4" name="Slide Number Placeholder 3"/>
          <p:cNvSpPr>
            <a:spLocks noGrp="1"/>
          </p:cNvSpPr>
          <p:nvPr>
            <p:ph type="sldNum" sz="quarter" idx="5"/>
          </p:nvPr>
        </p:nvSpPr>
        <p:spPr/>
        <p:txBody>
          <a:bodyPr/>
          <a:lstStyle/>
          <a:p>
            <a:fld id="{6376BA28-205E-461F-88EB-A15653A24AD8}" type="slidenum">
              <a:rPr lang="en-CA" smtClean="0"/>
              <a:t>25</a:t>
            </a:fld>
            <a:endParaRPr lang="en-CA"/>
          </a:p>
        </p:txBody>
      </p:sp>
    </p:spTree>
    <p:extLst>
      <p:ext uri="{BB962C8B-B14F-4D97-AF65-F5344CB8AC3E}">
        <p14:creationId xmlns:p14="http://schemas.microsoft.com/office/powerpoint/2010/main" val="1459181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Activity: Addressing Challenges (10 minutes)</a:t>
            </a:r>
          </a:p>
          <a:p>
            <a:pPr>
              <a:defRPr/>
            </a:pPr>
            <a:r>
              <a:rPr lang="en-US" b="0" i="1" dirty="0"/>
              <a:t>Objective: Give participants the opportunity to discuss what they would do in certain group lodging scenarios.</a:t>
            </a:r>
          </a:p>
          <a:p>
            <a:pPr>
              <a:defRPr/>
            </a:pPr>
            <a:endParaRPr lang="en-US" b="0" i="1" dirty="0"/>
          </a:p>
          <a:p>
            <a:pPr>
              <a:defRPr/>
            </a:pPr>
            <a:r>
              <a:rPr lang="en-US" b="0" i="1" dirty="0"/>
              <a:t>Setup: Direct participants to review and discuss answers to the scenarios in their participant guide.</a:t>
            </a:r>
          </a:p>
          <a:p>
            <a:pPr>
              <a:defRPr/>
            </a:pPr>
            <a:endParaRPr lang="en-US" b="1" dirty="0"/>
          </a:p>
          <a:p>
            <a:pPr>
              <a:defRPr/>
            </a:pPr>
            <a:r>
              <a:rPr lang="en-US" b="1" dirty="0"/>
              <a:t>In Small Groups</a:t>
            </a:r>
          </a:p>
          <a:p>
            <a:pPr marL="0" indent="0">
              <a:buFontTx/>
              <a:buNone/>
              <a:defRPr/>
            </a:pPr>
            <a:r>
              <a:rPr lang="en-US" b="0" dirty="0"/>
              <a:t>As a member of the local ESS team, you may encounter some of the following challenges when working in a GL facility.</a:t>
            </a:r>
          </a:p>
          <a:p>
            <a:pPr marL="0" indent="0">
              <a:buFontTx/>
              <a:buNone/>
              <a:defRPr/>
            </a:pPr>
            <a:r>
              <a:rPr lang="en-US" b="0" dirty="0"/>
              <a:t>Discuss what you would do in each of the provided scenarios.</a:t>
            </a:r>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Debrief (10 minutes)</a:t>
            </a:r>
            <a:endParaRPr lang="en-CA" b="1" dirty="0"/>
          </a:p>
          <a:p>
            <a:pPr marL="171450" indent="-171450">
              <a:buFont typeface="Arial" panose="020B0604020202020204" pitchFamily="34" charset="0"/>
              <a:buChar char="•"/>
              <a:defRPr/>
            </a:pPr>
            <a:r>
              <a:rPr lang="en-US" dirty="0"/>
              <a:t>Discuss answers as a group.</a:t>
            </a:r>
          </a:p>
        </p:txBody>
      </p:sp>
      <p:sp>
        <p:nvSpPr>
          <p:cNvPr id="4" name="Slide Number Placeholder 3"/>
          <p:cNvSpPr>
            <a:spLocks noGrp="1"/>
          </p:cNvSpPr>
          <p:nvPr>
            <p:ph type="sldNum" sz="quarter" idx="5"/>
          </p:nvPr>
        </p:nvSpPr>
        <p:spPr/>
        <p:txBody>
          <a:bodyPr/>
          <a:lstStyle/>
          <a:p>
            <a:fld id="{6376BA28-205E-461F-88EB-A15653A24AD8}" type="slidenum">
              <a:rPr lang="en-CA" smtClean="0"/>
              <a:t>26</a:t>
            </a:fld>
            <a:endParaRPr lang="en-CA"/>
          </a:p>
        </p:txBody>
      </p:sp>
    </p:spTree>
    <p:extLst>
      <p:ext uri="{BB962C8B-B14F-4D97-AF65-F5344CB8AC3E}">
        <p14:creationId xmlns:p14="http://schemas.microsoft.com/office/powerpoint/2010/main" val="1258446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Group Discussion: </a:t>
            </a:r>
            <a:r>
              <a:rPr lang="en-US" b="0" dirty="0"/>
              <a:t>Any remaining questions about the content?</a:t>
            </a:r>
          </a:p>
          <a:p>
            <a:endParaRPr lang="en-US" b="0" dirty="0"/>
          </a:p>
          <a:p>
            <a:r>
              <a:rPr lang="en-US" b="0" dirty="0"/>
              <a:t>Ask the participants if they have more questions before the scenario and evaluation.</a:t>
            </a:r>
            <a:endParaRPr lang="en-CA" b="1" dirty="0"/>
          </a:p>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27</a:t>
            </a:fld>
            <a:endParaRPr lang="en-CA"/>
          </a:p>
        </p:txBody>
      </p:sp>
    </p:spTree>
    <p:extLst>
      <p:ext uri="{BB962C8B-B14F-4D97-AF65-F5344CB8AC3E}">
        <p14:creationId xmlns:p14="http://schemas.microsoft.com/office/powerpoint/2010/main" val="3572848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1" dirty="0"/>
              <a:t>OPTIONAL SLIDE</a:t>
            </a:r>
          </a:p>
          <a:p>
            <a:pPr marL="0" indent="0">
              <a:buFont typeface="Arial" panose="020B0604020202020204" pitchFamily="34" charset="0"/>
              <a:buNone/>
            </a:pPr>
            <a:endParaRPr lang="en-US" b="1"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Adjust this slide based on which option(s) you are selecting for course completion. Use the instructions on the slide, or replace them with one of the following options. If not using a quiz for course completion, omit this slide. </a:t>
            </a:r>
          </a:p>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Complete the quiz in the Course Completion section of your Participant Guide, with a score of 70% or above. You can take the quiz as many times as you like.</a:t>
            </a:r>
          </a:p>
          <a:p>
            <a:pPr marL="171450" indent="-171450">
              <a:buFont typeface="Arial" panose="020B0604020202020204" pitchFamily="34" charset="0"/>
              <a:buChar char="•"/>
            </a:pPr>
            <a:r>
              <a:rPr lang="en-US" dirty="0"/>
              <a:t>Turn to Course Completion section in your Participant Guide, we will discuss the quiz questions together.</a:t>
            </a:r>
          </a:p>
          <a:p>
            <a:pPr marL="171450" indent="-171450">
              <a:buFont typeface="Arial" panose="020B0604020202020204" pitchFamily="34" charset="0"/>
              <a:buChar char="•"/>
            </a:pPr>
            <a:r>
              <a:rPr lang="en-US" dirty="0"/>
              <a:t>To complete this course, take the quiz online with JIBC. Follow the instructions at the back of your Participant Guide.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quiz can be completed as a large group, in small groups, individually or online. The online course may take a few hours to register, so if choosing this option, we recommend students register before the course session or you ask them to complete it on their own within a few days of the course ending.</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See the Course Materials Guide and ESS Course Completion Guide for details on Course Completion.</a:t>
            </a:r>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28</a:t>
            </a:fld>
            <a:endParaRPr lang="en-CA"/>
          </a:p>
        </p:txBody>
      </p:sp>
    </p:spTree>
    <p:extLst>
      <p:ext uri="{BB962C8B-B14F-4D97-AF65-F5344CB8AC3E}">
        <p14:creationId xmlns:p14="http://schemas.microsoft.com/office/powerpoint/2010/main" val="1584062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Activity Objective: </a:t>
            </a:r>
            <a:r>
              <a:rPr lang="en-US" i="1" dirty="0"/>
              <a:t>For participants to learn about the strengths of their peers, and to self-reflect on their learning</a:t>
            </a:r>
          </a:p>
          <a:p>
            <a:endParaRPr lang="en-US" b="1" dirty="0"/>
          </a:p>
          <a:p>
            <a:r>
              <a:rPr lang="en-US" b="1" dirty="0"/>
              <a:t>Optional Group Discussion: </a:t>
            </a:r>
            <a:r>
              <a:rPr lang="en-US" b="0" dirty="0"/>
              <a:t>Go around the class and ask the students to name one thing they learned well, and one thing they want to learn more about.</a:t>
            </a:r>
          </a:p>
          <a:p>
            <a:endParaRPr lang="en-US" b="0" dirty="0"/>
          </a:p>
        </p:txBody>
      </p:sp>
      <p:sp>
        <p:nvSpPr>
          <p:cNvPr id="4" name="Slide Number Placeholder 3"/>
          <p:cNvSpPr>
            <a:spLocks noGrp="1"/>
          </p:cNvSpPr>
          <p:nvPr>
            <p:ph type="sldNum" sz="quarter" idx="5"/>
          </p:nvPr>
        </p:nvSpPr>
        <p:spPr/>
        <p:txBody>
          <a:bodyPr/>
          <a:lstStyle/>
          <a:p>
            <a:fld id="{6376BA28-205E-461F-88EB-A15653A24AD8}" type="slidenum">
              <a:rPr lang="en-CA" smtClean="0"/>
              <a:t>29</a:t>
            </a:fld>
            <a:endParaRPr lang="en-CA"/>
          </a:p>
        </p:txBody>
      </p:sp>
    </p:spTree>
    <p:extLst>
      <p:ext uri="{BB962C8B-B14F-4D97-AF65-F5344CB8AC3E}">
        <p14:creationId xmlns:p14="http://schemas.microsoft.com/office/powerpoint/2010/main" val="40994483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for All Facilitators</a:t>
            </a:r>
          </a:p>
          <a:p>
            <a:r>
              <a:rPr lang="en-US" dirty="0"/>
              <a:t>This Student Information Form and ESS Course Completion Form is required by all students in order to have course completion recorded on their JIBC student transcript.</a:t>
            </a:r>
          </a:p>
          <a:p>
            <a:endParaRPr lang="en-US" dirty="0"/>
          </a:p>
          <a:p>
            <a:r>
              <a:rPr lang="en-US" dirty="0"/>
              <a:t>If students do not complete all the information on this form, the course completion may not be recorded.</a:t>
            </a:r>
          </a:p>
          <a:p>
            <a:endParaRPr lang="en-US" dirty="0"/>
          </a:p>
          <a:p>
            <a:r>
              <a:rPr lang="en-US" dirty="0"/>
              <a:t>These forms are in the back of the manuals. Instruct the students to rip out the forms and provide them to the facilitator. The facilitator must provide the forms to the ESSD, EPC, or designate to be sent to JIBC.</a:t>
            </a:r>
          </a:p>
          <a:p>
            <a:endParaRPr lang="en-US" dirty="0"/>
          </a:p>
          <a:p>
            <a:r>
              <a:rPr lang="en-US" dirty="0"/>
              <a:t>Do not photocopy these forms. Photocopied forms may not be accepted. </a:t>
            </a:r>
          </a:p>
        </p:txBody>
      </p:sp>
      <p:sp>
        <p:nvSpPr>
          <p:cNvPr id="4" name="Slide Number Placeholder 3"/>
          <p:cNvSpPr>
            <a:spLocks noGrp="1"/>
          </p:cNvSpPr>
          <p:nvPr>
            <p:ph type="sldNum" sz="quarter" idx="5"/>
          </p:nvPr>
        </p:nvSpPr>
        <p:spPr/>
        <p:txBody>
          <a:bodyPr/>
          <a:lstStyle/>
          <a:p>
            <a:fld id="{6376BA28-205E-461F-88EB-A15653A24AD8}" type="slidenum">
              <a:rPr lang="en-CA" smtClean="0"/>
              <a:t>30</a:t>
            </a:fld>
            <a:endParaRPr lang="en-CA"/>
          </a:p>
        </p:txBody>
      </p:sp>
    </p:spTree>
    <p:extLst>
      <p:ext uri="{BB962C8B-B14F-4D97-AF65-F5344CB8AC3E}">
        <p14:creationId xmlns:p14="http://schemas.microsoft.com/office/powerpoint/2010/main" val="8370374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Community Facilitators</a:t>
            </a:r>
          </a:p>
          <a:p>
            <a:r>
              <a:rPr lang="en-US" b="1" dirty="0"/>
              <a:t>This is an optional slide for community facilitators.</a:t>
            </a:r>
          </a:p>
          <a:p>
            <a:endParaRPr lang="en-US" b="1" dirty="0"/>
          </a:p>
          <a:p>
            <a:r>
              <a:rPr lang="en-US" b="0" dirty="0"/>
              <a:t>If you wish to add or modify the information on this slide, please do so as you wish. You are not obligated to further promote JIBC courses, but it is recommended as this is where the ESS program is developed and administered.</a:t>
            </a:r>
            <a:endParaRPr lang="en-CA" b="0" dirty="0"/>
          </a:p>
        </p:txBody>
      </p:sp>
      <p:sp>
        <p:nvSpPr>
          <p:cNvPr id="4" name="Slide Number Placeholder 3"/>
          <p:cNvSpPr>
            <a:spLocks noGrp="1"/>
          </p:cNvSpPr>
          <p:nvPr>
            <p:ph type="sldNum" sz="quarter" idx="5"/>
          </p:nvPr>
        </p:nvSpPr>
        <p:spPr/>
        <p:txBody>
          <a:bodyPr/>
          <a:lstStyle/>
          <a:p>
            <a:fld id="{6376BA28-205E-461F-88EB-A15653A24AD8}" type="slidenum">
              <a:rPr lang="en-CA" smtClean="0"/>
              <a:t>31</a:t>
            </a:fld>
            <a:endParaRPr lang="en-CA"/>
          </a:p>
        </p:txBody>
      </p:sp>
    </p:spTree>
    <p:extLst>
      <p:ext uri="{BB962C8B-B14F-4D97-AF65-F5344CB8AC3E}">
        <p14:creationId xmlns:p14="http://schemas.microsoft.com/office/powerpoint/2010/main" val="3103406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All Facilitators</a:t>
            </a:r>
          </a:p>
          <a:p>
            <a:r>
              <a:rPr lang="en-US" b="0" dirty="0"/>
              <a:t>Cover these items with the information specific to your training location. Materials is the only item that will not change based on the training location.</a:t>
            </a:r>
          </a:p>
          <a:p>
            <a:endParaRPr lang="en-US" b="0" dirty="0"/>
          </a:p>
          <a:p>
            <a:r>
              <a:rPr lang="en-US" b="0" dirty="0"/>
              <a:t>Below is a template for how we recommend discussing these items:</a:t>
            </a:r>
          </a:p>
          <a:p>
            <a:endParaRPr lang="en-US" b="0" dirty="0"/>
          </a:p>
          <a:p>
            <a:r>
              <a:rPr lang="en-US" b="1" dirty="0"/>
              <a:t>Emergency Exits:</a:t>
            </a:r>
          </a:p>
          <a:p>
            <a:pPr marL="171450" indent="-171450">
              <a:buFont typeface="Arial" panose="020B0604020202020204" pitchFamily="34" charset="0"/>
              <a:buChar char="•"/>
            </a:pPr>
            <a:r>
              <a:rPr lang="en-US" b="0" dirty="0"/>
              <a:t>Direct people to where the emergency exits are</a:t>
            </a:r>
          </a:p>
          <a:p>
            <a:endParaRPr lang="en-US" b="0" dirty="0"/>
          </a:p>
          <a:p>
            <a:r>
              <a:rPr lang="en-US" b="1" dirty="0"/>
              <a:t>Washrooms:</a:t>
            </a:r>
          </a:p>
          <a:p>
            <a:pPr marL="171450" indent="-171450">
              <a:buFont typeface="Arial" panose="020B0604020202020204" pitchFamily="34" charset="0"/>
              <a:buChar char="•"/>
            </a:pPr>
            <a:r>
              <a:rPr lang="en-US" b="0" dirty="0"/>
              <a:t>Direct people to where the washrooms are</a:t>
            </a:r>
          </a:p>
          <a:p>
            <a:endParaRPr lang="en-US" b="0" dirty="0"/>
          </a:p>
          <a:p>
            <a:r>
              <a:rPr lang="en-US" b="1" dirty="0"/>
              <a:t>Phone Use:</a:t>
            </a:r>
          </a:p>
          <a:p>
            <a:pPr marL="171450" indent="-171450">
              <a:buFont typeface="Arial" panose="020B0604020202020204" pitchFamily="34" charset="0"/>
              <a:buChar char="•"/>
            </a:pPr>
            <a:r>
              <a:rPr lang="en-US" b="0" dirty="0"/>
              <a:t>Please do not use your phone during the session.</a:t>
            </a:r>
          </a:p>
          <a:p>
            <a:pPr marL="171450" indent="-171450">
              <a:buFont typeface="Arial" panose="020B0604020202020204" pitchFamily="34" charset="0"/>
              <a:buChar char="•"/>
            </a:pPr>
            <a:r>
              <a:rPr lang="en-US" b="0" dirty="0"/>
              <a:t>If you must take an urgent call or respond to an email, please leave the training room to do so and return when you are done.</a:t>
            </a:r>
            <a:endParaRPr lang="en-US" b="0" i="1" dirty="0"/>
          </a:p>
          <a:p>
            <a:pPr marL="171450" indent="-171450">
              <a:buFont typeface="Arial" panose="020B0604020202020204" pitchFamily="34" charset="0"/>
              <a:buChar char="•"/>
            </a:pPr>
            <a:r>
              <a:rPr lang="en-US" b="0" i="1" dirty="0"/>
              <a:t>For courses using the JIBC feedback form: </a:t>
            </a:r>
            <a:r>
              <a:rPr lang="en-US" b="0" dirty="0"/>
              <a:t>Your phone will be required at the end of the session to complete the feedback form</a:t>
            </a:r>
          </a:p>
          <a:p>
            <a:pPr marL="171450" indent="-171450">
              <a:buFont typeface="Arial" panose="020B0604020202020204" pitchFamily="34" charset="0"/>
              <a:buChar char="•"/>
            </a:pPr>
            <a:endParaRPr lang="en-US" b="1" dirty="0"/>
          </a:p>
          <a:p>
            <a:pPr marL="0" indent="0">
              <a:buFont typeface="Arial" panose="020B0604020202020204" pitchFamily="34" charset="0"/>
              <a:buNone/>
            </a:pPr>
            <a:r>
              <a:rPr lang="en-US" b="1" dirty="0"/>
              <a:t>Breaks:</a:t>
            </a:r>
          </a:p>
          <a:p>
            <a:pPr marL="171450" indent="-171450">
              <a:buFont typeface="Arial" panose="020B0604020202020204" pitchFamily="34" charset="0"/>
              <a:buChar char="•"/>
            </a:pPr>
            <a:r>
              <a:rPr lang="en-US" b="0" dirty="0"/>
              <a:t>There is one scheduled 15-minute break during this session &lt;insert the time&gt;</a:t>
            </a:r>
          </a:p>
          <a:p>
            <a:pPr marL="171450" indent="-171450">
              <a:buFont typeface="Arial" panose="020B0604020202020204" pitchFamily="34" charset="0"/>
              <a:buChar char="•"/>
            </a:pPr>
            <a:r>
              <a:rPr lang="en-US" b="0" dirty="0"/>
              <a:t>Please feel free to leave the training room at any time if you need a break before this time</a:t>
            </a:r>
          </a:p>
          <a:p>
            <a:pPr marL="171450" indent="-171450">
              <a:buFont typeface="Arial" panose="020B0604020202020204" pitchFamily="34" charset="0"/>
              <a:buChar char="•"/>
            </a:pPr>
            <a:endParaRPr lang="en-US" b="1" dirty="0"/>
          </a:p>
          <a:p>
            <a:pPr marL="0" indent="0">
              <a:buFont typeface="Arial" panose="020B0604020202020204" pitchFamily="34" charset="0"/>
              <a:buNone/>
            </a:pPr>
            <a:r>
              <a:rPr lang="en-US" b="1" dirty="0"/>
              <a:t>Paperwork:</a:t>
            </a:r>
          </a:p>
          <a:p>
            <a:pPr marL="171450" indent="-171450">
              <a:buFont typeface="Arial" panose="020B0604020202020204" pitchFamily="34" charset="0"/>
              <a:buChar char="•"/>
            </a:pPr>
            <a:r>
              <a:rPr lang="en-US" b="0" dirty="0"/>
              <a:t>You should have an EMRG-1600 manual. This manual contains the content that we will be covering during this course as well as the activities we will be doing throughout the session.</a:t>
            </a:r>
          </a:p>
          <a:p>
            <a:pPr marL="171450" indent="-171450">
              <a:buFont typeface="Arial" panose="020B0604020202020204" pitchFamily="34" charset="0"/>
              <a:buChar char="•"/>
            </a:pPr>
            <a:r>
              <a:rPr lang="en-US" b="0" dirty="0"/>
              <a:t>There is a student information form at the back of the manual that you will complete and return to the facilitator at the end of the session. This required to receive a record of completion for the course.</a:t>
            </a:r>
          </a:p>
          <a:p>
            <a:endParaRPr lang="en-CA" b="0" dirty="0"/>
          </a:p>
        </p:txBody>
      </p:sp>
      <p:sp>
        <p:nvSpPr>
          <p:cNvPr id="4" name="Slide Number Placeholder 3"/>
          <p:cNvSpPr>
            <a:spLocks noGrp="1"/>
          </p:cNvSpPr>
          <p:nvPr>
            <p:ph type="sldNum" sz="quarter" idx="5"/>
          </p:nvPr>
        </p:nvSpPr>
        <p:spPr/>
        <p:txBody>
          <a:bodyPr/>
          <a:lstStyle/>
          <a:p>
            <a:fld id="{6376BA28-205E-461F-88EB-A15653A24AD8}" type="slidenum">
              <a:rPr lang="en-CA" smtClean="0"/>
              <a:t>3</a:t>
            </a:fld>
            <a:endParaRPr lang="en-CA"/>
          </a:p>
        </p:txBody>
      </p:sp>
    </p:spTree>
    <p:extLst>
      <p:ext uri="{BB962C8B-B14F-4D97-AF65-F5344CB8AC3E}">
        <p14:creationId xmlns:p14="http://schemas.microsoft.com/office/powerpoint/2010/main" val="562707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101600"/>
            <a:ext cx="1852613" cy="1041400"/>
          </a:xfrm>
        </p:spPr>
      </p:sp>
      <p:sp>
        <p:nvSpPr>
          <p:cNvPr id="3" name="Notes Placeholder 2"/>
          <p:cNvSpPr>
            <a:spLocks noGrp="1"/>
          </p:cNvSpPr>
          <p:nvPr>
            <p:ph type="body" idx="1"/>
          </p:nvPr>
        </p:nvSpPr>
        <p:spPr/>
        <p:txBody>
          <a:bodyPr/>
          <a:lstStyle/>
          <a:p>
            <a:r>
              <a:rPr lang="en-US" b="1" dirty="0"/>
              <a:t>Instructor Introductions (5 minutes)</a:t>
            </a:r>
          </a:p>
          <a:p>
            <a:r>
              <a:rPr lang="en-CA" b="0" dirty="0"/>
              <a:t>Insert your introductions here.</a:t>
            </a:r>
            <a:endParaRPr lang="en-US" b="0" dirty="0"/>
          </a:p>
        </p:txBody>
      </p:sp>
      <p:sp>
        <p:nvSpPr>
          <p:cNvPr id="4" name="Slide Number Placeholder 3"/>
          <p:cNvSpPr>
            <a:spLocks noGrp="1"/>
          </p:cNvSpPr>
          <p:nvPr>
            <p:ph type="sldNum" sz="quarter" idx="5"/>
          </p:nvPr>
        </p:nvSpPr>
        <p:spPr/>
        <p:txBody>
          <a:bodyPr/>
          <a:lstStyle/>
          <a:p>
            <a:fld id="{E4078B83-C14B-4342-8F98-1B2B9B2A041C}" type="slidenum">
              <a:rPr lang="en-CA" smtClean="0"/>
              <a:t>4</a:t>
            </a:fld>
            <a:endParaRPr lang="en-CA"/>
          </a:p>
        </p:txBody>
      </p:sp>
    </p:spTree>
    <p:extLst>
      <p:ext uri="{BB962C8B-B14F-4D97-AF65-F5344CB8AC3E}">
        <p14:creationId xmlns:p14="http://schemas.microsoft.com/office/powerpoint/2010/main" val="2104446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Activity Objective: </a:t>
            </a:r>
            <a:r>
              <a:rPr lang="en-US" b="0" i="1" dirty="0"/>
              <a:t>A quick icebreaker question to get students familiar with one another. Introductions should take between 30-60 seconds per participant.</a:t>
            </a:r>
          </a:p>
          <a:p>
            <a:r>
              <a:rPr lang="en-US" b="0" i="1" dirty="0"/>
              <a:t>Instructors are expected to keep the icebreaker section within the time specified in the lesson plan. Instructors should provide reminders to participants to keep their responses short if they are consistently taking longer than expected</a:t>
            </a:r>
            <a:endParaRPr lang="en-US" b="1" i="1" dirty="0"/>
          </a:p>
          <a:p>
            <a:endParaRPr lang="en-US" b="1" dirty="0"/>
          </a:p>
          <a:p>
            <a:r>
              <a:rPr lang="en-US" b="1" dirty="0"/>
              <a:t>Full Group Discussion (15 Minutes)</a:t>
            </a:r>
          </a:p>
          <a:p>
            <a:r>
              <a:rPr lang="en-US" dirty="0"/>
              <a:t>Select from one of the same icebreaker questions below:</a:t>
            </a:r>
          </a:p>
          <a:p>
            <a:pPr marL="171450" indent="-171450">
              <a:buFont typeface="Arial" panose="020B0604020202020204" pitchFamily="34" charset="0"/>
              <a:buChar char="•"/>
            </a:pPr>
            <a:r>
              <a:rPr lang="en-US" dirty="0"/>
              <a:t>Share your name and name of team </a:t>
            </a:r>
          </a:p>
          <a:p>
            <a:pPr marL="171450" indent="-171450">
              <a:buFont typeface="Arial" panose="020B0604020202020204" pitchFamily="34" charset="0"/>
              <a:buChar char="•"/>
            </a:pPr>
            <a:r>
              <a:rPr lang="en-US" dirty="0"/>
              <a:t>Share your name and how many years of experience you have in &lt;field&gt;</a:t>
            </a:r>
          </a:p>
          <a:p>
            <a:pPr marL="171450" indent="-171450">
              <a:buFont typeface="Arial" panose="020B0604020202020204" pitchFamily="34" charset="0"/>
              <a:buChar char="•"/>
            </a:pPr>
            <a:r>
              <a:rPr lang="en-US" dirty="0"/>
              <a:t>Share your name and the last role you had during a response/call-out</a:t>
            </a:r>
          </a:p>
        </p:txBody>
      </p:sp>
      <p:sp>
        <p:nvSpPr>
          <p:cNvPr id="4" name="Slide Number Placeholder 3"/>
          <p:cNvSpPr>
            <a:spLocks noGrp="1"/>
          </p:cNvSpPr>
          <p:nvPr>
            <p:ph type="sldNum" sz="quarter" idx="5"/>
          </p:nvPr>
        </p:nvSpPr>
        <p:spPr/>
        <p:txBody>
          <a:bodyPr/>
          <a:lstStyle/>
          <a:p>
            <a:fld id="{6376BA28-205E-461F-88EB-A15653A24AD8}" type="slidenum">
              <a:rPr lang="en-CA" smtClean="0"/>
              <a:t>5</a:t>
            </a:fld>
            <a:endParaRPr lang="en-CA"/>
          </a:p>
        </p:txBody>
      </p:sp>
    </p:spTree>
    <p:extLst>
      <p:ext uri="{BB962C8B-B14F-4D97-AF65-F5344CB8AC3E}">
        <p14:creationId xmlns:p14="http://schemas.microsoft.com/office/powerpoint/2010/main" val="3452080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to the participants the learning outcomes, which is what they will be able to do after completing this course.</a:t>
            </a:r>
            <a:endParaRPr lang="en-CA" dirty="0"/>
          </a:p>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6</a:t>
            </a:fld>
            <a:endParaRPr lang="en-CA"/>
          </a:p>
        </p:txBody>
      </p:sp>
    </p:spTree>
    <p:extLst>
      <p:ext uri="{BB962C8B-B14F-4D97-AF65-F5344CB8AC3E}">
        <p14:creationId xmlns:p14="http://schemas.microsoft.com/office/powerpoint/2010/main" val="421055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cs typeface="Arial" panose="020B0604020202020204" pitchFamily="34" charset="0"/>
              </a:rPr>
              <a:t>Module 1: Group Lodging Services</a:t>
            </a:r>
          </a:p>
          <a:p>
            <a:pPr>
              <a:defRPr/>
            </a:pPr>
            <a:r>
              <a:rPr lang="en-US" dirty="0">
                <a:cs typeface="Arial" pitchFamily="34" charset="0"/>
              </a:rPr>
              <a:t> </a:t>
            </a:r>
          </a:p>
          <a:p>
            <a:pPr>
              <a:defRPr/>
            </a:pPr>
            <a:r>
              <a:rPr lang="en-US" b="1" dirty="0">
                <a:cs typeface="Arial" pitchFamily="34" charset="0"/>
              </a:rPr>
              <a:t>Ask: </a:t>
            </a:r>
            <a:r>
              <a:rPr lang="en-US" dirty="0">
                <a:cs typeface="Arial" pitchFamily="34" charset="0"/>
              </a:rPr>
              <a:t>What is group lodging?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Arial" pitchFamily="34" charset="0"/>
              </a:rPr>
              <a:t>GL facilities are public facilities (e.g., community  </a:t>
            </a:r>
            <a:r>
              <a:rPr lang="en-US" dirty="0" err="1">
                <a:cs typeface="Arial" pitchFamily="34" charset="0"/>
              </a:rPr>
              <a:t>centres</a:t>
            </a:r>
            <a:r>
              <a:rPr lang="en-US" dirty="0">
                <a:cs typeface="Arial" pitchFamily="34" charset="0"/>
              </a:rPr>
              <a:t>, arenas, etc.) that are not normally used for living purposes, but have been adapted to provide shelter style accommodations for large numbers of people who have been displaced from their homes as a result of an emergency or disaster.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Arial" pitchFamily="34" charset="0"/>
              </a:rPr>
              <a:t>in GL, people will be provided with a sleeping space, meals, as well as information about the emergency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Arial" pitchFamily="34" charset="0"/>
              </a:rPr>
              <a:t>the GL facilities may have been predetermined by the ESS team in the planning phase. This section will talk about the types of services provided at a GL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cs typeface="Arial" pitchFamily="34" charset="0"/>
              </a:rPr>
              <a:t>Other Names for Group Lodging</a:t>
            </a:r>
          </a:p>
          <a:p>
            <a:pPr marL="171450" indent="-171450">
              <a:buFont typeface="Arial" panose="020B0604020202020204" pitchFamily="34" charset="0"/>
              <a:buChar char="•"/>
              <a:defRPr/>
            </a:pPr>
            <a:r>
              <a:rPr lang="en-US" dirty="0">
                <a:cs typeface="Arial" pitchFamily="34" charset="0"/>
              </a:rPr>
              <a:t>Congregate lodging</a:t>
            </a:r>
          </a:p>
          <a:p>
            <a:pPr marL="175805" indent="-175805">
              <a:buFont typeface="Arial" pitchFamily="34" charset="0"/>
              <a:buChar char="•"/>
              <a:defRPr/>
            </a:pPr>
            <a:r>
              <a:rPr lang="en-US" dirty="0">
                <a:cs typeface="Arial" pitchFamily="34" charset="0"/>
              </a:rPr>
              <a:t>Evacuation </a:t>
            </a:r>
            <a:r>
              <a:rPr lang="en-US" dirty="0" err="1">
                <a:cs typeface="Arial" pitchFamily="34" charset="0"/>
              </a:rPr>
              <a:t>centres</a:t>
            </a:r>
            <a:endParaRPr lang="en-US" dirty="0">
              <a:cs typeface="Arial" pitchFamily="34" charset="0"/>
            </a:endParaRPr>
          </a:p>
          <a:p>
            <a:pPr marL="175805" indent="-175805">
              <a:buFont typeface="Arial" pitchFamily="34" charset="0"/>
              <a:buChar char="•"/>
              <a:defRPr/>
            </a:pPr>
            <a:r>
              <a:rPr lang="en-US" dirty="0">
                <a:cs typeface="Arial" pitchFamily="34" charset="0"/>
              </a:rPr>
              <a:t>Disaster or emergency relief </a:t>
            </a:r>
            <a:r>
              <a:rPr lang="en-US" dirty="0" err="1">
                <a:cs typeface="Arial" pitchFamily="34" charset="0"/>
              </a:rPr>
              <a:t>centres</a:t>
            </a:r>
            <a:endParaRPr lang="en-US" dirty="0">
              <a:cs typeface="Arial" pitchFamily="34" charset="0"/>
            </a:endParaRPr>
          </a:p>
          <a:p>
            <a:pPr marL="175805" indent="-175805">
              <a:buFont typeface="Arial" pitchFamily="34" charset="0"/>
              <a:buChar char="•"/>
              <a:defRPr/>
            </a:pPr>
            <a:r>
              <a:rPr lang="en-US" dirty="0">
                <a:cs typeface="Arial" pitchFamily="34" charset="0"/>
              </a:rPr>
              <a:t>Emergency shelters (thought the term shelter has several connotations, e.g., women’s shelter, nuclear shelters, etc.)</a:t>
            </a:r>
          </a:p>
          <a:p>
            <a:pPr marL="175805" indent="-175805">
              <a:buFont typeface="Arial" pitchFamily="34" charset="0"/>
              <a:buChar char="•"/>
              <a:defRPr/>
            </a:pPr>
            <a:r>
              <a:rPr lang="en-US" dirty="0">
                <a:cs typeface="Arial" pitchFamily="34" charset="0"/>
              </a:rPr>
              <a:t>Emergency accommodations</a:t>
            </a:r>
          </a:p>
          <a:p>
            <a:pPr marL="175805" indent="-175805">
              <a:buFont typeface="Arial" pitchFamily="34" charset="0"/>
              <a:buChar char="•"/>
              <a:defRPr/>
            </a:pPr>
            <a:r>
              <a:rPr lang="en-US" dirty="0">
                <a:cs typeface="Arial" pitchFamily="34" charset="0"/>
              </a:rPr>
              <a:t>Emergency housing</a:t>
            </a:r>
          </a:p>
          <a:p>
            <a:pPr>
              <a:defRPr/>
            </a:pPr>
            <a:r>
              <a:rPr lang="en-US" dirty="0">
                <a:cs typeface="Arial"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cs typeface="Arial" panose="020B0604020202020204" pitchFamily="34" charset="0"/>
              </a:rPr>
              <a:t>Describe the types of services provided at a GL facility</a:t>
            </a:r>
          </a:p>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8</a:t>
            </a:fld>
            <a:endParaRPr lang="en-CA"/>
          </a:p>
        </p:txBody>
      </p:sp>
    </p:spTree>
    <p:extLst>
      <p:ext uri="{BB962C8B-B14F-4D97-AF65-F5344CB8AC3E}">
        <p14:creationId xmlns:p14="http://schemas.microsoft.com/office/powerpoint/2010/main" val="2206488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solidFill>
                  <a:srgbClr val="000000"/>
                </a:solidFill>
                <a:cs typeface="Arial" panose="020B0604020202020204" pitchFamily="34" charset="0"/>
              </a:rPr>
              <a:t>Ask: </a:t>
            </a:r>
            <a:r>
              <a:rPr lang="en-US" altLang="en-US" dirty="0">
                <a:solidFill>
                  <a:srgbClr val="000000"/>
                </a:solidFill>
                <a:cs typeface="Arial" panose="020B0604020202020204" pitchFamily="34" charset="0"/>
              </a:rPr>
              <a:t>What would you, as an evacuee, like to see in place at GL that would ease your concerns about staying there?</a:t>
            </a:r>
          </a:p>
          <a:p>
            <a:pPr marL="171450" indent="-171450">
              <a:buFont typeface="Arial" panose="020B0604020202020204" pitchFamily="34" charset="0"/>
              <a:buChar char="•"/>
            </a:pPr>
            <a:r>
              <a:rPr lang="en-US" altLang="en-US" dirty="0">
                <a:solidFill>
                  <a:srgbClr val="000000"/>
                </a:solidFill>
                <a:cs typeface="Arial" panose="020B0604020202020204" pitchFamily="34" charset="0"/>
              </a:rPr>
              <a:t>Signage</a:t>
            </a:r>
          </a:p>
          <a:p>
            <a:pPr marL="171450" indent="-171450">
              <a:buFont typeface="Arial" panose="020B0604020202020204" pitchFamily="34" charset="0"/>
              <a:buChar char="•"/>
            </a:pPr>
            <a:r>
              <a:rPr lang="en-US" altLang="en-US" dirty="0">
                <a:solidFill>
                  <a:srgbClr val="000000"/>
                </a:solidFill>
                <a:cs typeface="Arial" panose="020B0604020202020204" pitchFamily="34" charset="0"/>
              </a:rPr>
              <a:t>Security</a:t>
            </a:r>
          </a:p>
          <a:p>
            <a:pPr marL="171450" indent="-171450">
              <a:buFont typeface="Arial" panose="020B0604020202020204" pitchFamily="34" charset="0"/>
              <a:buChar char="•"/>
            </a:pPr>
            <a:r>
              <a:rPr lang="en-US" altLang="en-US" dirty="0">
                <a:solidFill>
                  <a:srgbClr val="000000"/>
                </a:solidFill>
                <a:cs typeface="Arial" panose="020B0604020202020204" pitchFamily="34" charset="0"/>
              </a:rPr>
              <a:t>Check in/out, sign in/out</a:t>
            </a:r>
          </a:p>
          <a:p>
            <a:pPr marL="171450" indent="-171450">
              <a:buFont typeface="Arial" panose="020B0604020202020204" pitchFamily="34" charset="0"/>
              <a:buChar char="•"/>
            </a:pPr>
            <a:r>
              <a:rPr lang="en-US" altLang="en-US" dirty="0">
                <a:solidFill>
                  <a:srgbClr val="000000"/>
                </a:solidFill>
                <a:cs typeface="Arial" panose="020B0604020202020204" pitchFamily="34" charset="0"/>
              </a:rPr>
              <a:t>Information</a:t>
            </a:r>
          </a:p>
          <a:p>
            <a:pPr marL="171450" indent="-171450">
              <a:buFont typeface="Arial" panose="020B0604020202020204" pitchFamily="34" charset="0"/>
              <a:buChar char="•"/>
            </a:pPr>
            <a:r>
              <a:rPr lang="en-US" altLang="en-US" dirty="0">
                <a:solidFill>
                  <a:srgbClr val="000000"/>
                </a:solidFill>
                <a:cs typeface="Arial" panose="020B0604020202020204" pitchFamily="34" charset="0"/>
              </a:rPr>
              <a:t>Area(s) to sleep</a:t>
            </a:r>
          </a:p>
          <a:p>
            <a:pPr marL="171450" indent="-171450">
              <a:buFont typeface="Arial" panose="020B0604020202020204" pitchFamily="34" charset="0"/>
              <a:buChar char="•"/>
            </a:pPr>
            <a:r>
              <a:rPr lang="en-US" altLang="en-US" dirty="0">
                <a:solidFill>
                  <a:srgbClr val="000000"/>
                </a:solidFill>
                <a:cs typeface="Arial" panose="020B0604020202020204" pitchFamily="34" charset="0"/>
              </a:rPr>
              <a:t>Refreshments</a:t>
            </a:r>
          </a:p>
          <a:p>
            <a:pPr marL="171450" indent="-171450">
              <a:buFont typeface="Arial" panose="020B0604020202020204" pitchFamily="34" charset="0"/>
              <a:buChar char="•"/>
            </a:pPr>
            <a:r>
              <a:rPr lang="en-US" altLang="en-US" dirty="0">
                <a:solidFill>
                  <a:srgbClr val="000000"/>
                </a:solidFill>
                <a:cs typeface="Arial" panose="020B0604020202020204" pitchFamily="34" charset="0"/>
              </a:rPr>
              <a:t>Health care – physical, emotional support</a:t>
            </a:r>
          </a:p>
          <a:p>
            <a:pPr marL="171450" indent="-171450">
              <a:buFont typeface="Arial" panose="020B0604020202020204" pitchFamily="34" charset="0"/>
              <a:buChar char="•"/>
            </a:pPr>
            <a:r>
              <a:rPr lang="en-US" altLang="en-US" dirty="0">
                <a:solidFill>
                  <a:srgbClr val="000000"/>
                </a:solidFill>
                <a:cs typeface="Arial" panose="020B0604020202020204" pitchFamily="34" charset="0"/>
              </a:rPr>
              <a:t> Volunteer/staff management</a:t>
            </a:r>
          </a:p>
          <a:p>
            <a:pPr marL="171450" indent="-171450">
              <a:buFont typeface="Arial" panose="020B0604020202020204" pitchFamily="34" charset="0"/>
              <a:buChar char="•"/>
            </a:pPr>
            <a:r>
              <a:rPr lang="en-US" altLang="en-US" dirty="0">
                <a:solidFill>
                  <a:srgbClr val="000000"/>
                </a:solidFill>
                <a:cs typeface="Arial" panose="020B0604020202020204" pitchFamily="34" charset="0"/>
              </a:rPr>
              <a:t>Safety</a:t>
            </a:r>
          </a:p>
          <a:p>
            <a:pPr marL="171450" indent="-171450">
              <a:buFont typeface="Arial" panose="020B0604020202020204" pitchFamily="34" charset="0"/>
              <a:buChar char="•"/>
            </a:pPr>
            <a:r>
              <a:rPr lang="en-US" altLang="en-US" dirty="0">
                <a:solidFill>
                  <a:srgbClr val="000000"/>
                </a:solidFill>
                <a:cs typeface="Arial" panose="020B0604020202020204" pitchFamily="34" charset="0"/>
              </a:rPr>
              <a:t>Special needs</a:t>
            </a:r>
          </a:p>
          <a:p>
            <a:pPr marL="171450" indent="-171450">
              <a:buFont typeface="Arial" panose="020B0604020202020204" pitchFamily="34" charset="0"/>
              <a:buChar char="•"/>
            </a:pPr>
            <a:r>
              <a:rPr lang="en-US" altLang="en-US" dirty="0">
                <a:solidFill>
                  <a:srgbClr val="000000"/>
                </a:solidFill>
                <a:cs typeface="Arial" panose="020B0604020202020204" pitchFamily="34" charset="0"/>
              </a:rPr>
              <a:t>Meals distribution</a:t>
            </a:r>
          </a:p>
          <a:p>
            <a:pPr marL="171450" indent="-171450">
              <a:buFont typeface="Arial" panose="020B0604020202020204" pitchFamily="34" charset="0"/>
              <a:buChar char="•"/>
            </a:pPr>
            <a:r>
              <a:rPr lang="en-US" altLang="en-US" dirty="0">
                <a:solidFill>
                  <a:srgbClr val="000000"/>
                </a:solidFill>
                <a:cs typeface="Arial" panose="020B0604020202020204" pitchFamily="34" charset="0"/>
              </a:rPr>
              <a:t>Multicultural</a:t>
            </a:r>
          </a:p>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9</a:t>
            </a:fld>
            <a:endParaRPr lang="en-CA"/>
          </a:p>
        </p:txBody>
      </p:sp>
    </p:spTree>
    <p:extLst>
      <p:ext uri="{BB962C8B-B14F-4D97-AF65-F5344CB8AC3E}">
        <p14:creationId xmlns:p14="http://schemas.microsoft.com/office/powerpoint/2010/main" val="353621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000000"/>
                </a:solidFill>
                <a:cs typeface="Arial" panose="020B0604020202020204" pitchFamily="34" charset="0"/>
              </a:rPr>
              <a:t>About Group Lodging</a:t>
            </a:r>
          </a:p>
          <a:p>
            <a:pPr marL="171450" indent="-171450">
              <a:buFont typeface="Arial" panose="020B0604020202020204" pitchFamily="34" charset="0"/>
              <a:buChar char="•"/>
            </a:pPr>
            <a:r>
              <a:rPr lang="en-US" altLang="en-US" b="0" dirty="0">
                <a:solidFill>
                  <a:srgbClr val="000000"/>
                </a:solidFill>
                <a:cs typeface="Arial" panose="020B0604020202020204" pitchFamily="34" charset="0"/>
              </a:rPr>
              <a:t>N</a:t>
            </a:r>
            <a:r>
              <a:rPr lang="en-US" altLang="en-US" dirty="0">
                <a:solidFill>
                  <a:srgbClr val="000000"/>
                </a:solidFill>
                <a:cs typeface="Arial" panose="020B0604020202020204" pitchFamily="34" charset="0"/>
              </a:rPr>
              <a:t>ot all services may be provided; some may be provided at another </a:t>
            </a:r>
            <a:r>
              <a:rPr lang="en-US" altLang="en-US" dirty="0" err="1">
                <a:solidFill>
                  <a:srgbClr val="000000"/>
                </a:solidFill>
                <a:cs typeface="Arial" panose="020B0604020202020204" pitchFamily="34" charset="0"/>
              </a:rPr>
              <a:t>centre</a:t>
            </a:r>
            <a:endParaRPr lang="en-US" altLang="en-US" dirty="0">
              <a:solidFill>
                <a:srgbClr val="000000"/>
              </a:solidFill>
              <a:cs typeface="Arial" panose="020B0604020202020204" pitchFamily="34" charset="0"/>
            </a:endParaRPr>
          </a:p>
          <a:p>
            <a:pPr marL="628650" lvl="1" indent="-171450">
              <a:buFont typeface="Arial" panose="020B0604020202020204" pitchFamily="34" charset="0"/>
              <a:buChar char="•"/>
            </a:pPr>
            <a:r>
              <a:rPr lang="en-US" altLang="en-US" dirty="0">
                <a:solidFill>
                  <a:srgbClr val="000000"/>
                </a:solidFill>
                <a:cs typeface="Arial" panose="020B0604020202020204" pitchFamily="34" charset="0"/>
              </a:rPr>
              <a:t>e.g., in the Kamloops fires 2003, Resource Acquisition and Volunteer Management were done at a separate facility that managed resources for 2 RCs and 1 GL so critical resources could be prioritized</a:t>
            </a:r>
          </a:p>
          <a:p>
            <a:pPr marL="628650" lvl="1" indent="-171450">
              <a:buFont typeface="Arial" panose="020B0604020202020204" pitchFamily="34" charset="0"/>
              <a:buChar char="•"/>
            </a:pPr>
            <a:r>
              <a:rPr lang="en-US" altLang="en-US" b="0" dirty="0">
                <a:solidFill>
                  <a:srgbClr val="000000"/>
                </a:solidFill>
                <a:cs typeface="Arial" panose="020B0604020202020204" pitchFamily="34" charset="0"/>
              </a:rPr>
              <a:t>Generally, </a:t>
            </a:r>
            <a:r>
              <a:rPr lang="en-US" altLang="en-US" dirty="0">
                <a:solidFill>
                  <a:srgbClr val="000000"/>
                </a:solidFill>
                <a:cs typeface="Arial" panose="020B0604020202020204" pitchFamily="34" charset="0"/>
              </a:rPr>
              <a:t>pets are not allowed in GL due to allergies and health regulations, with the exception of registered assistance animals. Some  local authorities have access to larger facilities and may allow pets in a separate room or in a separate facility.</a:t>
            </a:r>
          </a:p>
          <a:p>
            <a:pPr marL="171450" lvl="0" indent="-171450">
              <a:buFont typeface="Arial" panose="020B0604020202020204" pitchFamily="34" charset="0"/>
              <a:buChar char="•"/>
            </a:pPr>
            <a:r>
              <a:rPr lang="en-US" altLang="en-US" dirty="0">
                <a:solidFill>
                  <a:srgbClr val="000000"/>
                </a:solidFill>
                <a:cs typeface="Arial" panose="020B0604020202020204" pitchFamily="34" charset="0"/>
              </a:rPr>
              <a:t>Group lodging is usually opened during a level 3 event; one where multiple dwellings are impacted.</a:t>
            </a:r>
          </a:p>
        </p:txBody>
      </p:sp>
      <p:sp>
        <p:nvSpPr>
          <p:cNvPr id="4" name="Slide Number Placeholder 3"/>
          <p:cNvSpPr>
            <a:spLocks noGrp="1"/>
          </p:cNvSpPr>
          <p:nvPr>
            <p:ph type="sldNum" sz="quarter" idx="5"/>
          </p:nvPr>
        </p:nvSpPr>
        <p:spPr/>
        <p:txBody>
          <a:bodyPr/>
          <a:lstStyle/>
          <a:p>
            <a:fld id="{6376BA28-205E-461F-88EB-A15653A24AD8}" type="slidenum">
              <a:rPr lang="en-CA" smtClean="0"/>
              <a:t>10</a:t>
            </a:fld>
            <a:endParaRPr lang="en-CA"/>
          </a:p>
        </p:txBody>
      </p:sp>
    </p:spTree>
    <p:extLst>
      <p:ext uri="{BB962C8B-B14F-4D97-AF65-F5344CB8AC3E}">
        <p14:creationId xmlns:p14="http://schemas.microsoft.com/office/powerpoint/2010/main" val="35679843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4.svg"/><Relationship Id="rId4" Type="http://schemas.openxmlformats.org/officeDocument/2006/relationships/image" Target="../media/image14.svg"/><Relationship Id="rId9"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4.sv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19.xml"/><Relationship Id="rId4" Type="http://schemas.openxmlformats.org/officeDocument/2006/relationships/image" Target="../media/image2.svg"/></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21.xml"/><Relationship Id="rId4" Type="http://schemas.openxmlformats.org/officeDocument/2006/relationships/image" Target="../media/image4.svg"/></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4.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4.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25.xml"/><Relationship Id="rId4" Type="http://schemas.openxmlformats.org/officeDocument/2006/relationships/image" Target="../media/image4.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2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27.xml"/><Relationship Id="rId4" Type="http://schemas.openxmlformats.org/officeDocument/2006/relationships/image" Target="../media/image4.sv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28.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4.svg"/><Relationship Id="rId4" Type="http://schemas.openxmlformats.org/officeDocument/2006/relationships/image" Target="../media/image14.svg"/><Relationship Id="rId9"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29.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31.xml"/><Relationship Id="rId4" Type="http://schemas.openxmlformats.org/officeDocument/2006/relationships/image" Target="../media/image4.svg"/></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66427-8A06-774A-96F4-3DB5C42B0358}"/>
              </a:ext>
            </a:extLst>
          </p:cNvPr>
          <p:cNvSpPr>
            <a:spLocks noGrp="1"/>
          </p:cNvSpPr>
          <p:nvPr>
            <p:ph type="ctrTitle" hasCustomPrompt="1"/>
          </p:nvPr>
        </p:nvSpPr>
        <p:spPr>
          <a:xfrm>
            <a:off x="3352800" y="2186541"/>
            <a:ext cx="8229599" cy="2438400"/>
          </a:xfrm>
        </p:spPr>
        <p:txBody>
          <a:bodyPr anchor="ctr"/>
          <a:lstStyle>
            <a:lvl1pPr algn="l">
              <a:defRPr sz="6000">
                <a:solidFill>
                  <a:schemeClr val="bg1"/>
                </a:solidFill>
              </a:defRPr>
            </a:lvl1pPr>
          </a:lstStyle>
          <a:p>
            <a:r>
              <a:rPr lang="en-US" dirty="0"/>
              <a:t>Course Name</a:t>
            </a:r>
            <a:endParaRPr lang="en-CA" dirty="0"/>
          </a:p>
        </p:txBody>
      </p:sp>
      <p:pic>
        <p:nvPicPr>
          <p:cNvPr id="12" name="Graphic 11">
            <a:extLst>
              <a:ext uri="{FF2B5EF4-FFF2-40B4-BE49-F238E27FC236}">
                <a16:creationId xmlns:a16="http://schemas.microsoft.com/office/drawing/2014/main" id="{E95BF16E-4640-5683-45FE-4A99787D028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3450" y="2005566"/>
            <a:ext cx="2000250" cy="2846867"/>
          </a:xfrm>
          <a:prstGeom prst="rect">
            <a:avLst/>
          </a:prstGeom>
        </p:spPr>
      </p:pic>
    </p:spTree>
    <p:custDataLst>
      <p:tags r:id="rId1"/>
    </p:custDataLst>
    <p:extLst>
      <p:ext uri="{BB962C8B-B14F-4D97-AF65-F5344CB8AC3E}">
        <p14:creationId xmlns:p14="http://schemas.microsoft.com/office/powerpoint/2010/main" val="5778791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 Your Own">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6C8A28A3-1C39-8D37-8AEC-B5EEBD2E78CF}"/>
              </a:ext>
            </a:extLst>
          </p:cNvPr>
          <p:cNvSpPr>
            <a:spLocks noGrp="1"/>
          </p:cNvSpPr>
          <p:nvPr>
            <p:ph type="body" sz="quarter" idx="11" hasCustomPrompt="1"/>
          </p:nvPr>
        </p:nvSpPr>
        <p:spPr>
          <a:xfrm>
            <a:off x="2847975" y="1600200"/>
            <a:ext cx="8734425" cy="3657600"/>
          </a:xfrm>
          <a:prstGeom prst="rect">
            <a:avLst/>
          </a:prstGeom>
        </p:spPr>
        <p:txBody>
          <a:bodyPr anchor="ctr"/>
          <a:lstStyle>
            <a:lvl1pPr marL="0" indent="0" algn="l">
              <a:lnSpc>
                <a:spcPct val="100000"/>
              </a:lnSpc>
              <a:spcBef>
                <a:spcPts val="0"/>
              </a:spcBef>
              <a:spcAft>
                <a:spcPts val="600"/>
              </a:spcAft>
              <a:buFont typeface="Arial" panose="020B0604020202020204" pitchFamily="34" charset="0"/>
              <a:buNone/>
              <a:defRPr sz="2800" b="1" baseline="0">
                <a:solidFill>
                  <a:schemeClr val="tx1"/>
                </a:solidFill>
              </a:defRPr>
            </a:lvl1pPr>
            <a:lvl2pPr marL="457200" indent="0">
              <a:buNone/>
              <a:defRPr/>
            </a:lvl2pPr>
          </a:lstStyle>
          <a:p>
            <a:pPr lvl="0"/>
            <a:r>
              <a:rPr lang="en-US" dirty="0"/>
              <a:t>Describe the activity here</a:t>
            </a:r>
            <a:endParaRPr lang="en-CA" dirty="0"/>
          </a:p>
        </p:txBody>
      </p:sp>
      <p:pic>
        <p:nvPicPr>
          <p:cNvPr id="25" name="Graphic 24">
            <a:extLst>
              <a:ext uri="{FF2B5EF4-FFF2-40B4-BE49-F238E27FC236}">
                <a16:creationId xmlns:a16="http://schemas.microsoft.com/office/drawing/2014/main" id="{198B7DF9-8B81-9A94-776F-1D27BB909BD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99405" y="5807075"/>
            <a:ext cx="582995" cy="914400"/>
          </a:xfrm>
          <a:prstGeom prst="rect">
            <a:avLst/>
          </a:prstGeom>
        </p:spPr>
      </p:pic>
      <p:sp>
        <p:nvSpPr>
          <p:cNvPr id="28" name="Title 27">
            <a:extLst>
              <a:ext uri="{FF2B5EF4-FFF2-40B4-BE49-F238E27FC236}">
                <a16:creationId xmlns:a16="http://schemas.microsoft.com/office/drawing/2014/main" id="{29AC70DA-5EA5-A025-E997-5DBA4E0CDF35}"/>
              </a:ext>
            </a:extLst>
          </p:cNvPr>
          <p:cNvSpPr>
            <a:spLocks noGrp="1"/>
          </p:cNvSpPr>
          <p:nvPr>
            <p:ph type="title" hasCustomPrompt="1"/>
          </p:nvPr>
        </p:nvSpPr>
        <p:spPr/>
        <p:txBody>
          <a:bodyPr/>
          <a:lstStyle>
            <a:lvl1pPr>
              <a:defRPr/>
            </a:lvl1pPr>
          </a:lstStyle>
          <a:p>
            <a:r>
              <a:rPr lang="en-US" dirty="0"/>
              <a:t>On Your Own</a:t>
            </a:r>
            <a:endParaRPr lang="en-CA" dirty="0"/>
          </a:p>
        </p:txBody>
      </p:sp>
      <p:pic>
        <p:nvPicPr>
          <p:cNvPr id="4" name="Graphic 3" descr="Quill outline">
            <a:extLst>
              <a:ext uri="{FF2B5EF4-FFF2-40B4-BE49-F238E27FC236}">
                <a16:creationId xmlns:a16="http://schemas.microsoft.com/office/drawing/2014/main" id="{29CD484F-A5BE-FE07-5239-B0D82D4A85B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4388" y="2514600"/>
            <a:ext cx="1828800" cy="1828800"/>
          </a:xfrm>
          <a:prstGeom prst="rect">
            <a:avLst/>
          </a:prstGeom>
        </p:spPr>
      </p:pic>
    </p:spTree>
    <p:custDataLst>
      <p:tags r:id="rId1"/>
    </p:custDataLst>
    <p:extLst>
      <p:ext uri="{BB962C8B-B14F-4D97-AF65-F5344CB8AC3E}">
        <p14:creationId xmlns:p14="http://schemas.microsoft.com/office/powerpoint/2010/main" val="1019041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irs Activity">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6C8A28A3-1C39-8D37-8AEC-B5EEBD2E78CF}"/>
              </a:ext>
            </a:extLst>
          </p:cNvPr>
          <p:cNvSpPr>
            <a:spLocks noGrp="1"/>
          </p:cNvSpPr>
          <p:nvPr>
            <p:ph type="body" sz="quarter" idx="11" hasCustomPrompt="1"/>
          </p:nvPr>
        </p:nvSpPr>
        <p:spPr>
          <a:xfrm>
            <a:off x="2847975" y="1600200"/>
            <a:ext cx="8734425" cy="3657600"/>
          </a:xfrm>
          <a:prstGeom prst="rect">
            <a:avLst/>
          </a:prstGeom>
        </p:spPr>
        <p:txBody>
          <a:bodyPr anchor="ctr"/>
          <a:lstStyle>
            <a:lvl1pPr marL="0" indent="0" algn="l">
              <a:lnSpc>
                <a:spcPct val="100000"/>
              </a:lnSpc>
              <a:spcBef>
                <a:spcPts val="0"/>
              </a:spcBef>
              <a:spcAft>
                <a:spcPts val="600"/>
              </a:spcAft>
              <a:buFont typeface="Arial" panose="020B0604020202020204" pitchFamily="34" charset="0"/>
              <a:buNone/>
              <a:defRPr sz="2800" b="1" baseline="0">
                <a:solidFill>
                  <a:schemeClr val="tx1"/>
                </a:solidFill>
              </a:defRPr>
            </a:lvl1pPr>
            <a:lvl2pPr marL="457200" indent="0">
              <a:buNone/>
              <a:defRPr/>
            </a:lvl2pPr>
          </a:lstStyle>
          <a:p>
            <a:pPr lvl="0"/>
            <a:r>
              <a:rPr lang="en-US" dirty="0"/>
              <a:t>Describe the activity here</a:t>
            </a:r>
            <a:endParaRPr lang="en-CA" dirty="0"/>
          </a:p>
        </p:txBody>
      </p:sp>
      <p:grpSp>
        <p:nvGrpSpPr>
          <p:cNvPr id="29" name="Group 28">
            <a:extLst>
              <a:ext uri="{FF2B5EF4-FFF2-40B4-BE49-F238E27FC236}">
                <a16:creationId xmlns:a16="http://schemas.microsoft.com/office/drawing/2014/main" id="{78D3D595-A965-B873-D9CA-7C01C8F67EEC}"/>
              </a:ext>
            </a:extLst>
          </p:cNvPr>
          <p:cNvGrpSpPr/>
          <p:nvPr userDrawn="1"/>
        </p:nvGrpSpPr>
        <p:grpSpPr>
          <a:xfrm>
            <a:off x="513160" y="2743200"/>
            <a:ext cx="2431256" cy="1371600"/>
            <a:chOff x="569119" y="2724150"/>
            <a:chExt cx="2431256" cy="1371600"/>
          </a:xfrm>
        </p:grpSpPr>
        <p:pic>
          <p:nvPicPr>
            <p:cNvPr id="22" name="Graphic 21" descr="User outline">
              <a:extLst>
                <a:ext uri="{FF2B5EF4-FFF2-40B4-BE49-F238E27FC236}">
                  <a16:creationId xmlns:a16="http://schemas.microsoft.com/office/drawing/2014/main" id="{4E51DB0C-A119-09BE-9A79-C4E711EBA39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28775" y="2724150"/>
              <a:ext cx="1371600" cy="1371600"/>
            </a:xfrm>
            <a:prstGeom prst="rect">
              <a:avLst/>
            </a:prstGeom>
          </p:spPr>
        </p:pic>
        <p:pic>
          <p:nvPicPr>
            <p:cNvPr id="23" name="Graphic 22" descr="User outline">
              <a:extLst>
                <a:ext uri="{FF2B5EF4-FFF2-40B4-BE49-F238E27FC236}">
                  <a16:creationId xmlns:a16="http://schemas.microsoft.com/office/drawing/2014/main" id="{6F44618E-7457-6B3A-9E9F-4C16C064FDF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9119" y="2724150"/>
              <a:ext cx="1371600" cy="1371600"/>
            </a:xfrm>
            <a:prstGeom prst="rect">
              <a:avLst/>
            </a:prstGeom>
          </p:spPr>
        </p:pic>
      </p:grpSp>
      <p:pic>
        <p:nvPicPr>
          <p:cNvPr id="25" name="Graphic 24">
            <a:extLst>
              <a:ext uri="{FF2B5EF4-FFF2-40B4-BE49-F238E27FC236}">
                <a16:creationId xmlns:a16="http://schemas.microsoft.com/office/drawing/2014/main" id="{198B7DF9-8B81-9A94-776F-1D27BB909BD2}"/>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99405" y="5807075"/>
            <a:ext cx="582995" cy="914400"/>
          </a:xfrm>
          <a:prstGeom prst="rect">
            <a:avLst/>
          </a:prstGeom>
        </p:spPr>
      </p:pic>
      <p:sp>
        <p:nvSpPr>
          <p:cNvPr id="28" name="Title 27">
            <a:extLst>
              <a:ext uri="{FF2B5EF4-FFF2-40B4-BE49-F238E27FC236}">
                <a16:creationId xmlns:a16="http://schemas.microsoft.com/office/drawing/2014/main" id="{29AC70DA-5EA5-A025-E997-5DBA4E0CDF35}"/>
              </a:ext>
            </a:extLst>
          </p:cNvPr>
          <p:cNvSpPr>
            <a:spLocks noGrp="1"/>
          </p:cNvSpPr>
          <p:nvPr userDrawn="1">
            <p:ph type="title" hasCustomPrompt="1"/>
          </p:nvPr>
        </p:nvSpPr>
        <p:spPr/>
        <p:txBody>
          <a:bodyPr/>
          <a:lstStyle>
            <a:lvl1pPr>
              <a:defRPr/>
            </a:lvl1pPr>
          </a:lstStyle>
          <a:p>
            <a:r>
              <a:rPr lang="en-US" dirty="0"/>
              <a:t>Pairs </a:t>
            </a:r>
            <a:r>
              <a:rPr lang="en-US" dirty="0" err="1"/>
              <a:t>Activty</a:t>
            </a:r>
            <a:endParaRPr lang="en-CA" dirty="0"/>
          </a:p>
        </p:txBody>
      </p:sp>
    </p:spTree>
    <p:custDataLst>
      <p:tags r:id="rId1"/>
    </p:custDataLst>
    <p:extLst>
      <p:ext uri="{BB962C8B-B14F-4D97-AF65-F5344CB8AC3E}">
        <p14:creationId xmlns:p14="http://schemas.microsoft.com/office/powerpoint/2010/main" val="1357863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6C8A28A3-1C39-8D37-8AEC-B5EEBD2E78CF}"/>
              </a:ext>
            </a:extLst>
          </p:cNvPr>
          <p:cNvSpPr>
            <a:spLocks noGrp="1"/>
          </p:cNvSpPr>
          <p:nvPr>
            <p:ph type="body" sz="quarter" idx="11" hasCustomPrompt="1"/>
          </p:nvPr>
        </p:nvSpPr>
        <p:spPr>
          <a:xfrm>
            <a:off x="2847975" y="1600200"/>
            <a:ext cx="8734425" cy="3657600"/>
          </a:xfrm>
          <a:prstGeom prst="rect">
            <a:avLst/>
          </a:prstGeom>
        </p:spPr>
        <p:txBody>
          <a:bodyPr anchor="ctr"/>
          <a:lstStyle>
            <a:lvl1pPr marL="0" indent="0" algn="l">
              <a:lnSpc>
                <a:spcPct val="100000"/>
              </a:lnSpc>
              <a:spcBef>
                <a:spcPts val="0"/>
              </a:spcBef>
              <a:spcAft>
                <a:spcPts val="600"/>
              </a:spcAft>
              <a:buFont typeface="Arial" panose="020B0604020202020204" pitchFamily="34" charset="0"/>
              <a:buNone/>
              <a:defRPr sz="2800" b="1" baseline="0">
                <a:solidFill>
                  <a:schemeClr val="tx1"/>
                </a:solidFill>
              </a:defRPr>
            </a:lvl1pPr>
            <a:lvl2pPr marL="457200" indent="0">
              <a:buNone/>
              <a:defRPr/>
            </a:lvl2pPr>
          </a:lstStyle>
          <a:p>
            <a:pPr lvl="0"/>
            <a:r>
              <a:rPr lang="en-US" dirty="0"/>
              <a:t>Describe the activity here</a:t>
            </a:r>
            <a:endParaRPr lang="en-CA" dirty="0"/>
          </a:p>
        </p:txBody>
      </p:sp>
      <p:grpSp>
        <p:nvGrpSpPr>
          <p:cNvPr id="29" name="Group 28">
            <a:extLst>
              <a:ext uri="{FF2B5EF4-FFF2-40B4-BE49-F238E27FC236}">
                <a16:creationId xmlns:a16="http://schemas.microsoft.com/office/drawing/2014/main" id="{78D3D595-A965-B873-D9CA-7C01C8F67EEC}"/>
              </a:ext>
            </a:extLst>
          </p:cNvPr>
          <p:cNvGrpSpPr/>
          <p:nvPr userDrawn="1"/>
        </p:nvGrpSpPr>
        <p:grpSpPr>
          <a:xfrm>
            <a:off x="514720" y="2266950"/>
            <a:ext cx="2431256" cy="2286000"/>
            <a:chOff x="569119" y="2266950"/>
            <a:chExt cx="2431256" cy="2286000"/>
          </a:xfrm>
        </p:grpSpPr>
        <p:pic>
          <p:nvPicPr>
            <p:cNvPr id="21" name="Graphic 20" descr="User outline">
              <a:extLst>
                <a:ext uri="{FF2B5EF4-FFF2-40B4-BE49-F238E27FC236}">
                  <a16:creationId xmlns:a16="http://schemas.microsoft.com/office/drawing/2014/main" id="{4CA6EBC3-8176-D79F-BA33-2D1A470D22C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416" y="3181350"/>
              <a:ext cx="1371600" cy="1371600"/>
            </a:xfrm>
            <a:prstGeom prst="rect">
              <a:avLst/>
            </a:prstGeom>
          </p:spPr>
        </p:pic>
        <p:pic>
          <p:nvPicPr>
            <p:cNvPr id="22" name="Graphic 21" descr="User outline">
              <a:extLst>
                <a:ext uri="{FF2B5EF4-FFF2-40B4-BE49-F238E27FC236}">
                  <a16:creationId xmlns:a16="http://schemas.microsoft.com/office/drawing/2014/main" id="{4E51DB0C-A119-09BE-9A79-C4E711EBA39B}"/>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28775" y="2724150"/>
              <a:ext cx="1371600" cy="1371600"/>
            </a:xfrm>
            <a:prstGeom prst="rect">
              <a:avLst/>
            </a:prstGeom>
          </p:spPr>
        </p:pic>
        <p:pic>
          <p:nvPicPr>
            <p:cNvPr id="23" name="Graphic 22" descr="User outline">
              <a:extLst>
                <a:ext uri="{FF2B5EF4-FFF2-40B4-BE49-F238E27FC236}">
                  <a16:creationId xmlns:a16="http://schemas.microsoft.com/office/drawing/2014/main" id="{6F44618E-7457-6B3A-9E9F-4C16C064FDFC}"/>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9119" y="2266950"/>
              <a:ext cx="1371600" cy="1371600"/>
            </a:xfrm>
            <a:prstGeom prst="rect">
              <a:avLst/>
            </a:prstGeom>
          </p:spPr>
        </p:pic>
      </p:grpSp>
      <p:pic>
        <p:nvPicPr>
          <p:cNvPr id="25" name="Graphic 24">
            <a:extLst>
              <a:ext uri="{FF2B5EF4-FFF2-40B4-BE49-F238E27FC236}">
                <a16:creationId xmlns:a16="http://schemas.microsoft.com/office/drawing/2014/main" id="{198B7DF9-8B81-9A94-776F-1D27BB909BD2}"/>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99405" y="5807075"/>
            <a:ext cx="582995" cy="914400"/>
          </a:xfrm>
          <a:prstGeom prst="rect">
            <a:avLst/>
          </a:prstGeom>
        </p:spPr>
      </p:pic>
      <p:sp>
        <p:nvSpPr>
          <p:cNvPr id="28" name="Title 27">
            <a:extLst>
              <a:ext uri="{FF2B5EF4-FFF2-40B4-BE49-F238E27FC236}">
                <a16:creationId xmlns:a16="http://schemas.microsoft.com/office/drawing/2014/main" id="{29AC70DA-5EA5-A025-E997-5DBA4E0CDF35}"/>
              </a:ext>
            </a:extLst>
          </p:cNvPr>
          <p:cNvSpPr>
            <a:spLocks noGrp="1"/>
          </p:cNvSpPr>
          <p:nvPr userDrawn="1">
            <p:ph type="title" hasCustomPrompt="1"/>
          </p:nvPr>
        </p:nvSpPr>
        <p:spPr/>
        <p:txBody>
          <a:bodyPr/>
          <a:lstStyle>
            <a:lvl1pPr>
              <a:defRPr/>
            </a:lvl1pPr>
          </a:lstStyle>
          <a:p>
            <a:r>
              <a:rPr lang="en-US" dirty="0"/>
              <a:t>Group Activity</a:t>
            </a:r>
            <a:endParaRPr lang="en-CA" dirty="0"/>
          </a:p>
        </p:txBody>
      </p:sp>
    </p:spTree>
    <p:custDataLst>
      <p:tags r:id="rId1"/>
    </p:custDataLst>
    <p:extLst>
      <p:ext uri="{BB962C8B-B14F-4D97-AF65-F5344CB8AC3E}">
        <p14:creationId xmlns:p14="http://schemas.microsoft.com/office/powerpoint/2010/main" val="2169886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CE040-6BD7-EEF6-1C53-78CC4DBEA231}"/>
              </a:ext>
            </a:extLst>
          </p:cNvPr>
          <p:cNvSpPr>
            <a:spLocks noGrp="1"/>
          </p:cNvSpPr>
          <p:nvPr>
            <p:ph type="title"/>
          </p:nvPr>
        </p:nvSpPr>
        <p:spPr>
          <a:xfrm>
            <a:off x="609600" y="1600200"/>
            <a:ext cx="10972800" cy="2989263"/>
          </a:xfrm>
        </p:spPr>
        <p:txBody>
          <a:bodyPr anchor="b"/>
          <a:lstStyle>
            <a:lvl1pPr>
              <a:defRPr sz="6000">
                <a:solidFill>
                  <a:schemeClr val="bg1"/>
                </a:solidFill>
              </a:defRPr>
            </a:lvl1p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397403AA-F46D-C6FC-BA59-94FCA24B5E0E}"/>
              </a:ext>
            </a:extLst>
          </p:cNvPr>
          <p:cNvSpPr>
            <a:spLocks noGrp="1"/>
          </p:cNvSpPr>
          <p:nvPr>
            <p:ph type="body" idx="1"/>
          </p:nvPr>
        </p:nvSpPr>
        <p:spPr>
          <a:xfrm>
            <a:off x="609600" y="4589463"/>
            <a:ext cx="10972800" cy="158273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ustDataLst>
      <p:tags r:id="rId1"/>
    </p:custDataLst>
    <p:extLst>
      <p:ext uri="{BB962C8B-B14F-4D97-AF65-F5344CB8AC3E}">
        <p14:creationId xmlns:p14="http://schemas.microsoft.com/office/powerpoint/2010/main" val="13618489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6AA4124-C950-B0B0-599A-393DA094BA7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99405" y="5807075"/>
            <a:ext cx="582995" cy="914400"/>
          </a:xfrm>
          <a:prstGeom prst="rect">
            <a:avLst/>
          </a:prstGeom>
        </p:spPr>
      </p:pic>
    </p:spTree>
    <p:custDataLst>
      <p:tags r:id="rId1"/>
    </p:custDataLst>
    <p:extLst>
      <p:ext uri="{BB962C8B-B14F-4D97-AF65-F5344CB8AC3E}">
        <p14:creationId xmlns:p14="http://schemas.microsoft.com/office/powerpoint/2010/main" val="11842717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ub-title Two Columns Content">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3238AFA8-42C5-5459-FECD-461D8B1DB2F4}"/>
              </a:ext>
            </a:extLst>
          </p:cNvPr>
          <p:cNvSpPr>
            <a:spLocks noGrp="1"/>
          </p:cNvSpPr>
          <p:nvPr>
            <p:ph type="subTitle" idx="1" hasCustomPrompt="1"/>
          </p:nvPr>
        </p:nvSpPr>
        <p:spPr>
          <a:xfrm>
            <a:off x="342900" y="914400"/>
            <a:ext cx="11506200" cy="530573"/>
          </a:xfrm>
          <a:prstGeom prst="rect">
            <a:avLst/>
          </a:prstGeom>
        </p:spPr>
        <p:txBody>
          <a:bodyPr>
            <a:normAutofit/>
          </a:bodyPr>
          <a:lstStyle>
            <a:lvl1pPr marL="0" indent="0" algn="ctr">
              <a:lnSpc>
                <a:spcPct val="100000"/>
              </a:lnSpc>
              <a:spcAft>
                <a:spcPts val="0"/>
              </a:spcAft>
              <a:buNone/>
              <a:defRPr sz="2600" b="1"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a:t>
            </a:r>
          </a:p>
        </p:txBody>
      </p:sp>
      <p:cxnSp>
        <p:nvCxnSpPr>
          <p:cNvPr id="7" name="Straight Connector 6">
            <a:extLst>
              <a:ext uri="{FF2B5EF4-FFF2-40B4-BE49-F238E27FC236}">
                <a16:creationId xmlns:a16="http://schemas.microsoft.com/office/drawing/2014/main" id="{32C5AEA0-1897-906D-1386-810BBA058289}"/>
              </a:ext>
            </a:extLst>
          </p:cNvPr>
          <p:cNvCxnSpPr>
            <a:cxnSpLocks/>
          </p:cNvCxnSpPr>
          <p:nvPr userDrawn="1"/>
        </p:nvCxnSpPr>
        <p:spPr>
          <a:xfrm>
            <a:off x="5793180" y="1643168"/>
            <a:ext cx="60924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A01BAD8B-BBF0-8508-D5D6-B49F8D3F6E02}"/>
              </a:ext>
            </a:extLst>
          </p:cNvPr>
          <p:cNvSpPr>
            <a:spLocks noGrp="1"/>
          </p:cNvSpPr>
          <p:nvPr>
            <p:ph type="body" sz="quarter" idx="12"/>
          </p:nvPr>
        </p:nvSpPr>
        <p:spPr>
          <a:xfrm>
            <a:off x="342900" y="2639855"/>
            <a:ext cx="5450281" cy="3387454"/>
          </a:xfrm>
          <a:prstGeom prst="rect">
            <a:avLst/>
          </a:prstGeom>
        </p:spPr>
        <p:txBody>
          <a:bodyPr/>
          <a:lstStyle>
            <a:lvl1pPr marL="0" indent="0" algn="ctr">
              <a:lnSpc>
                <a:spcPct val="100000"/>
              </a:lnSpc>
              <a:spcAft>
                <a:spcPts val="600"/>
              </a:spcAft>
              <a:buNone/>
              <a:defRPr>
                <a:solidFill>
                  <a:schemeClr val="tx1"/>
                </a:solidFill>
              </a:defRPr>
            </a:lvl1pPr>
            <a:lvl2pPr marL="457200" indent="0" algn="ctr">
              <a:buFont typeface="Arial" panose="020B0604020202020204" pitchFamily="34" charset="0"/>
              <a:buNone/>
              <a:defRPr/>
            </a:lvl2pPr>
            <a:lvl3pPr marL="914400" indent="0" algn="ctr">
              <a:buFont typeface="Arial" panose="020B0604020202020204" pitchFamily="34" charset="0"/>
              <a:buNone/>
              <a:defRPr/>
            </a:lvl3pPr>
            <a:lvl4pPr marL="1371600" indent="0" algn="ctr">
              <a:buFont typeface="Arial" panose="020B0604020202020204" pitchFamily="34" charset="0"/>
              <a:buNone/>
              <a:defRPr/>
            </a:lvl4pPr>
            <a:lvl5pPr marL="1828800" indent="0" algn="ctr">
              <a:buFont typeface="Arial" panose="020B0604020202020204" pitchFamily="34" charset="0"/>
              <a:buNone/>
              <a:defRPr/>
            </a:lvl5pPr>
          </a:lstStyle>
          <a:p>
            <a:pPr lvl="0"/>
            <a:r>
              <a:rPr lang="en-US"/>
              <a:t>Click to edit Master text styles</a:t>
            </a:r>
          </a:p>
        </p:txBody>
      </p:sp>
      <p:sp>
        <p:nvSpPr>
          <p:cNvPr id="9" name="Text Placeholder 14">
            <a:extLst>
              <a:ext uri="{FF2B5EF4-FFF2-40B4-BE49-F238E27FC236}">
                <a16:creationId xmlns:a16="http://schemas.microsoft.com/office/drawing/2014/main" id="{3A62D347-FEC7-45B6-0A15-363AC1A9F848}"/>
              </a:ext>
            </a:extLst>
          </p:cNvPr>
          <p:cNvSpPr>
            <a:spLocks noGrp="1"/>
          </p:cNvSpPr>
          <p:nvPr>
            <p:ph type="body" sz="quarter" idx="16"/>
          </p:nvPr>
        </p:nvSpPr>
        <p:spPr>
          <a:xfrm>
            <a:off x="6405416" y="2639855"/>
            <a:ext cx="5443683" cy="3387454"/>
          </a:xfrm>
          <a:prstGeom prst="rect">
            <a:avLst/>
          </a:prstGeom>
        </p:spPr>
        <p:txBody>
          <a:bodyPr/>
          <a:lstStyle>
            <a:lvl1pPr marL="0" indent="0" algn="ctr">
              <a:lnSpc>
                <a:spcPct val="100000"/>
              </a:lnSpc>
              <a:spcAft>
                <a:spcPts val="600"/>
              </a:spcAft>
              <a:buNone/>
              <a:defRPr>
                <a:solidFill>
                  <a:schemeClr val="tx1"/>
                </a:solidFill>
              </a:defRPr>
            </a:lvl1pPr>
            <a:lvl2pPr marL="457200" indent="0" algn="ctr">
              <a:buFont typeface="Arial" panose="020B0604020202020204" pitchFamily="34" charset="0"/>
              <a:buNone/>
              <a:defRPr/>
            </a:lvl2pPr>
            <a:lvl3pPr marL="914400" indent="0" algn="ctr">
              <a:buFont typeface="Arial" panose="020B0604020202020204" pitchFamily="34" charset="0"/>
              <a:buNone/>
              <a:defRPr/>
            </a:lvl3pPr>
            <a:lvl4pPr marL="1371600" indent="0" algn="ctr">
              <a:buFont typeface="Arial" panose="020B0604020202020204" pitchFamily="34" charset="0"/>
              <a:buNone/>
              <a:defRPr/>
            </a:lvl4pPr>
            <a:lvl5pPr marL="1828800" indent="0" algn="ctr">
              <a:buFont typeface="Arial" panose="020B0604020202020204" pitchFamily="34" charset="0"/>
              <a:buNone/>
              <a:defRPr/>
            </a:lvl5pPr>
          </a:lstStyle>
          <a:p>
            <a:pPr lvl="0"/>
            <a:r>
              <a:rPr lang="en-US"/>
              <a:t>Click to edit Master text styles</a:t>
            </a:r>
          </a:p>
        </p:txBody>
      </p:sp>
      <p:sp>
        <p:nvSpPr>
          <p:cNvPr id="10" name="Text Placeholder 14">
            <a:extLst>
              <a:ext uri="{FF2B5EF4-FFF2-40B4-BE49-F238E27FC236}">
                <a16:creationId xmlns:a16="http://schemas.microsoft.com/office/drawing/2014/main" id="{AFBA384A-0A54-1F56-A84E-B452AA1E67A4}"/>
              </a:ext>
            </a:extLst>
          </p:cNvPr>
          <p:cNvSpPr>
            <a:spLocks noGrp="1"/>
          </p:cNvSpPr>
          <p:nvPr>
            <p:ph type="body" sz="quarter" idx="17"/>
          </p:nvPr>
        </p:nvSpPr>
        <p:spPr>
          <a:xfrm>
            <a:off x="342900" y="1841364"/>
            <a:ext cx="5450281" cy="798490"/>
          </a:xfrm>
          <a:prstGeom prst="rect">
            <a:avLst/>
          </a:prstGeom>
        </p:spPr>
        <p:txBody>
          <a:bodyPr anchor="b"/>
          <a:lstStyle>
            <a:lvl1pPr marL="0" indent="0" algn="ctr">
              <a:lnSpc>
                <a:spcPct val="100000"/>
              </a:lnSpc>
              <a:spcAft>
                <a:spcPts val="0"/>
              </a:spcAft>
              <a:buNone/>
              <a:defRPr b="1">
                <a:solidFill>
                  <a:schemeClr val="tx1"/>
                </a:solidFill>
              </a:defRPr>
            </a:lvl1pPr>
            <a:lvl2pPr marL="457200" indent="0" algn="ctr">
              <a:buFont typeface="Arial" panose="020B0604020202020204" pitchFamily="34" charset="0"/>
              <a:buNone/>
              <a:defRPr/>
            </a:lvl2pPr>
            <a:lvl3pPr marL="914400" indent="0" algn="ctr">
              <a:buFont typeface="Arial" panose="020B0604020202020204" pitchFamily="34" charset="0"/>
              <a:buNone/>
              <a:defRPr/>
            </a:lvl3pPr>
            <a:lvl4pPr marL="1371600" indent="0" algn="ctr">
              <a:buFont typeface="Arial" panose="020B0604020202020204" pitchFamily="34" charset="0"/>
              <a:buNone/>
              <a:defRPr/>
            </a:lvl4pPr>
            <a:lvl5pPr marL="1828800" indent="0" algn="ctr">
              <a:buFont typeface="Arial" panose="020B0604020202020204" pitchFamily="34" charset="0"/>
              <a:buNone/>
              <a:defRPr/>
            </a:lvl5pPr>
          </a:lstStyle>
          <a:p>
            <a:pPr lvl="0"/>
            <a:r>
              <a:rPr lang="en-US"/>
              <a:t>Click to edit Master text styles</a:t>
            </a:r>
          </a:p>
        </p:txBody>
      </p:sp>
      <p:sp>
        <p:nvSpPr>
          <p:cNvPr id="12" name="Text Placeholder 14">
            <a:extLst>
              <a:ext uri="{FF2B5EF4-FFF2-40B4-BE49-F238E27FC236}">
                <a16:creationId xmlns:a16="http://schemas.microsoft.com/office/drawing/2014/main" id="{B5221F59-60D4-CF9F-B8E9-8B67B7346172}"/>
              </a:ext>
            </a:extLst>
          </p:cNvPr>
          <p:cNvSpPr>
            <a:spLocks noGrp="1"/>
          </p:cNvSpPr>
          <p:nvPr>
            <p:ph type="body" sz="quarter" idx="18" hasCustomPrompt="1"/>
          </p:nvPr>
        </p:nvSpPr>
        <p:spPr>
          <a:xfrm>
            <a:off x="6405416" y="1841364"/>
            <a:ext cx="5443683" cy="798490"/>
          </a:xfrm>
          <a:prstGeom prst="rect">
            <a:avLst/>
          </a:prstGeom>
        </p:spPr>
        <p:txBody>
          <a:bodyPr anchor="b"/>
          <a:lstStyle>
            <a:lvl1pPr marL="0" indent="0" algn="ctr">
              <a:lnSpc>
                <a:spcPct val="100000"/>
              </a:lnSpc>
              <a:spcAft>
                <a:spcPts val="0"/>
              </a:spcAft>
              <a:buNone/>
              <a:defRPr b="1">
                <a:solidFill>
                  <a:schemeClr val="tx1"/>
                </a:solidFill>
              </a:defRPr>
            </a:lvl1pPr>
            <a:lvl2pPr marL="457200" indent="0" algn="ctr">
              <a:buFont typeface="Arial" panose="020B0604020202020204" pitchFamily="34" charset="0"/>
              <a:buNone/>
              <a:defRPr/>
            </a:lvl2pPr>
            <a:lvl3pPr marL="914400" indent="0" algn="ctr">
              <a:buFont typeface="Arial" panose="020B0604020202020204" pitchFamily="34" charset="0"/>
              <a:buNone/>
              <a:defRPr/>
            </a:lvl3pPr>
            <a:lvl4pPr marL="1371600" indent="0" algn="ctr">
              <a:buFont typeface="Arial" panose="020B0604020202020204" pitchFamily="34" charset="0"/>
              <a:buNone/>
              <a:defRPr/>
            </a:lvl4pPr>
            <a:lvl5pPr marL="1828800" indent="0" algn="ctr">
              <a:buFont typeface="Arial" panose="020B0604020202020204" pitchFamily="34" charset="0"/>
              <a:buNone/>
              <a:defRPr/>
            </a:lvl5pPr>
          </a:lstStyle>
          <a:p>
            <a:pPr lvl="0"/>
            <a:r>
              <a:rPr lang="en-US" dirty="0"/>
              <a:t>Click to edit Master text styles </a:t>
            </a:r>
          </a:p>
        </p:txBody>
      </p:sp>
      <p:sp>
        <p:nvSpPr>
          <p:cNvPr id="3" name="Title 2">
            <a:extLst>
              <a:ext uri="{FF2B5EF4-FFF2-40B4-BE49-F238E27FC236}">
                <a16:creationId xmlns:a16="http://schemas.microsoft.com/office/drawing/2014/main" id="{E396B09C-8968-F9C9-DEA7-E556C40B2D0A}"/>
              </a:ext>
            </a:extLst>
          </p:cNvPr>
          <p:cNvSpPr>
            <a:spLocks noGrp="1"/>
          </p:cNvSpPr>
          <p:nvPr>
            <p:ph type="title"/>
          </p:nvPr>
        </p:nvSpPr>
        <p:spPr/>
        <p:txBody>
          <a:bodyPr/>
          <a:lstStyle/>
          <a:p>
            <a:r>
              <a:rPr lang="en-US"/>
              <a:t>Click to edit Master title style</a:t>
            </a:r>
            <a:endParaRPr lang="en-CA"/>
          </a:p>
        </p:txBody>
      </p:sp>
    </p:spTree>
    <p:custDataLst>
      <p:tags r:id="rId1"/>
    </p:custDataLst>
    <p:extLst>
      <p:ext uri="{BB962C8B-B14F-4D97-AF65-F5344CB8AC3E}">
        <p14:creationId xmlns:p14="http://schemas.microsoft.com/office/powerpoint/2010/main" val="619128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66427-8A06-774A-96F4-3DB5C42B0358}"/>
              </a:ext>
            </a:extLst>
          </p:cNvPr>
          <p:cNvSpPr>
            <a:spLocks noGrp="1"/>
          </p:cNvSpPr>
          <p:nvPr>
            <p:ph type="ctrTitle" hasCustomPrompt="1"/>
          </p:nvPr>
        </p:nvSpPr>
        <p:spPr>
          <a:xfrm>
            <a:off x="3352800" y="2186541"/>
            <a:ext cx="8229599" cy="2438400"/>
          </a:xfrm>
        </p:spPr>
        <p:txBody>
          <a:bodyPr anchor="ctr"/>
          <a:lstStyle>
            <a:lvl1pPr algn="l">
              <a:defRPr sz="6000">
                <a:solidFill>
                  <a:schemeClr val="bg1"/>
                </a:solidFill>
              </a:defRPr>
            </a:lvl1pPr>
          </a:lstStyle>
          <a:p>
            <a:r>
              <a:rPr lang="en-US" dirty="0"/>
              <a:t>Course Name</a:t>
            </a:r>
            <a:endParaRPr lang="en-CA" dirty="0"/>
          </a:p>
        </p:txBody>
      </p:sp>
      <p:pic>
        <p:nvPicPr>
          <p:cNvPr id="12" name="Graphic 11">
            <a:extLst>
              <a:ext uri="{FF2B5EF4-FFF2-40B4-BE49-F238E27FC236}">
                <a16:creationId xmlns:a16="http://schemas.microsoft.com/office/drawing/2014/main" id="{E95BF16E-4640-5683-45FE-4A99787D028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3450" y="2005566"/>
            <a:ext cx="2000250" cy="2846867"/>
          </a:xfrm>
          <a:prstGeom prst="rect">
            <a:avLst/>
          </a:prstGeom>
        </p:spPr>
      </p:pic>
    </p:spTree>
    <p:custDataLst>
      <p:tags r:id="rId1"/>
    </p:custDataLst>
    <p:extLst>
      <p:ext uri="{BB962C8B-B14F-4D97-AF65-F5344CB8AC3E}">
        <p14:creationId xmlns:p14="http://schemas.microsoft.com/office/powerpoint/2010/main" val="23255230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and Acknowledgement">
    <p:bg>
      <p:bgPr>
        <a:pattFill prst="pct40">
          <a:fgClr>
            <a:schemeClr val="accent6"/>
          </a:fgClr>
          <a:bgClr>
            <a:schemeClr val="bg1"/>
          </a:bgClr>
        </a:patt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C8B1B50-4A01-451C-0E70-FA43BD594701}"/>
              </a:ext>
            </a:extLst>
          </p:cNvPr>
          <p:cNvSpPr>
            <a:spLocks noGrp="1"/>
          </p:cNvSpPr>
          <p:nvPr>
            <p:ph type="body" sz="quarter" idx="10"/>
          </p:nvPr>
        </p:nvSpPr>
        <p:spPr>
          <a:xfrm>
            <a:off x="609600" y="676406"/>
            <a:ext cx="10972800" cy="5495794"/>
          </a:xfrm>
        </p:spPr>
        <p:txBody>
          <a:bodyPr anchor="ctr">
            <a:normAutofit/>
          </a:bodyPr>
          <a:lstStyle>
            <a:lvl1pPr marL="0" indent="0" algn="ctr">
              <a:buNone/>
              <a:defRPr sz="3200" i="1">
                <a:highlight>
                  <a:srgbClr val="FF8A5F"/>
                </a:highlight>
              </a:defRPr>
            </a:lvl1pPr>
            <a:lvl2pPr marL="457200" indent="0" algn="ctr">
              <a:buNone/>
              <a:defRPr sz="3200" i="1">
                <a:highlight>
                  <a:srgbClr val="FF8A5F"/>
                </a:highlight>
              </a:defRPr>
            </a:lvl2pPr>
            <a:lvl3pPr marL="914400" indent="0" algn="ctr">
              <a:buNone/>
              <a:defRPr sz="3200" i="1">
                <a:highlight>
                  <a:srgbClr val="FF8A5F"/>
                </a:highlight>
              </a:defRPr>
            </a:lvl3pPr>
            <a:lvl4pPr marL="1371600" indent="0" algn="ctr">
              <a:buNone/>
              <a:defRPr sz="3200" i="1">
                <a:highlight>
                  <a:srgbClr val="FF8A5F"/>
                </a:highlight>
              </a:defRPr>
            </a:lvl4pPr>
            <a:lvl5pPr marL="1828800" indent="0" algn="ctr">
              <a:buNone/>
              <a:defRPr sz="3200" i="1">
                <a:highlight>
                  <a:srgbClr val="FF8A5F"/>
                </a:high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ustDataLst>
      <p:tags r:id="rId1"/>
    </p:custDataLst>
    <p:extLst>
      <p:ext uri="{BB962C8B-B14F-4D97-AF65-F5344CB8AC3E}">
        <p14:creationId xmlns:p14="http://schemas.microsoft.com/office/powerpoint/2010/main" val="540868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61801-409F-344D-76C7-3C84FFAD0A51}"/>
              </a:ext>
            </a:extLst>
          </p:cNvPr>
          <p:cNvSpPr>
            <a:spLocks noGrp="1"/>
          </p:cNvSpPr>
          <p:nvPr>
            <p:ph type="title"/>
          </p:nvPr>
        </p:nvSpPr>
        <p:spPr/>
        <p:txBody>
          <a:bodyPr/>
          <a:lstStyle/>
          <a:p>
            <a:r>
              <a:rPr lang="en-US"/>
              <a:t>Click to edit Master title style</a:t>
            </a:r>
            <a:endParaRPr lang="en-CA"/>
          </a:p>
        </p:txBody>
      </p:sp>
      <p:sp>
        <p:nvSpPr>
          <p:cNvPr id="4" name="Content Placeholder 2">
            <a:extLst>
              <a:ext uri="{FF2B5EF4-FFF2-40B4-BE49-F238E27FC236}">
                <a16:creationId xmlns:a16="http://schemas.microsoft.com/office/drawing/2014/main" id="{1148FA8B-6B0E-E628-3C7A-56B78BB92E01}"/>
              </a:ext>
            </a:extLst>
          </p:cNvPr>
          <p:cNvSpPr>
            <a:spLocks noGrp="1"/>
          </p:cNvSpPr>
          <p:nvPr>
            <p:ph idx="1"/>
          </p:nvPr>
        </p:nvSpPr>
        <p:spPr>
          <a:xfrm>
            <a:off x="1511166" y="2021306"/>
            <a:ext cx="10071234" cy="4150894"/>
          </a:xfrm>
        </p:spPr>
        <p:txBody>
          <a:bodyPr/>
          <a:lstStyle>
            <a:lvl1pPr marL="514350" indent="-514350">
              <a:lnSpc>
                <a:spcPct val="100000"/>
              </a:lnSpc>
              <a:spcBef>
                <a:spcPts val="600"/>
              </a:spcBef>
              <a:spcAft>
                <a:spcPts val="600"/>
              </a:spcAft>
              <a:buFont typeface="+mj-lt"/>
              <a:buAutoNum type="arabicPeriod"/>
              <a:defRPr/>
            </a:lvl1pPr>
          </a:lstStyle>
          <a:p>
            <a:pPr lvl="0"/>
            <a:r>
              <a:rPr lang="en-US" dirty="0"/>
              <a:t>Click to edit Master text styles</a:t>
            </a:r>
          </a:p>
          <a:p>
            <a:pPr lvl="0"/>
            <a:endParaRPr lang="en-US" dirty="0"/>
          </a:p>
        </p:txBody>
      </p:sp>
      <p:pic>
        <p:nvPicPr>
          <p:cNvPr id="5" name="Graphic 4">
            <a:extLst>
              <a:ext uri="{FF2B5EF4-FFF2-40B4-BE49-F238E27FC236}">
                <a16:creationId xmlns:a16="http://schemas.microsoft.com/office/drawing/2014/main" id="{6F968F8A-E550-D8F9-08C5-C64DF94641C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99405" y="5807075"/>
            <a:ext cx="582995" cy="914400"/>
          </a:xfrm>
          <a:prstGeom prst="rect">
            <a:avLst/>
          </a:prstGeom>
        </p:spPr>
      </p:pic>
    </p:spTree>
    <p:custDataLst>
      <p:tags r:id="rId1"/>
    </p:custDataLst>
    <p:extLst>
      <p:ext uri="{BB962C8B-B14F-4D97-AF65-F5344CB8AC3E}">
        <p14:creationId xmlns:p14="http://schemas.microsoft.com/office/powerpoint/2010/main" val="3589213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ing Emphasi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0692AB-6A54-D942-75BF-4131D6742F3B}"/>
              </a:ext>
            </a:extLst>
          </p:cNvPr>
          <p:cNvSpPr/>
          <p:nvPr userDrawn="1"/>
        </p:nvSpPr>
        <p:spPr>
          <a:xfrm>
            <a:off x="0" y="0"/>
            <a:ext cx="10652166" cy="1600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14561801-409F-344D-76C7-3C84FFAD0A51}"/>
              </a:ext>
            </a:extLst>
          </p:cNvPr>
          <p:cNvSpPr>
            <a:spLocks noGrp="1"/>
          </p:cNvSpPr>
          <p:nvPr>
            <p:ph type="title"/>
          </p:nvPr>
        </p:nvSpPr>
        <p:spPr>
          <a:xfrm>
            <a:off x="1511166" y="365125"/>
            <a:ext cx="9141000" cy="1235075"/>
          </a:xfrm>
        </p:spPr>
        <p:txBody>
          <a:bodyPr/>
          <a:lstStyle>
            <a:lvl1pPr>
              <a:defRPr>
                <a:solidFill>
                  <a:schemeClr val="bg1"/>
                </a:solidFill>
              </a:defRPr>
            </a:lvl1pPr>
          </a:lstStyle>
          <a:p>
            <a:r>
              <a:rPr lang="en-US" dirty="0"/>
              <a:t>Click to edit Master title style</a:t>
            </a:r>
            <a:endParaRPr lang="en-CA" dirty="0"/>
          </a:p>
        </p:txBody>
      </p:sp>
      <p:sp>
        <p:nvSpPr>
          <p:cNvPr id="4" name="Content Placeholder 2">
            <a:extLst>
              <a:ext uri="{FF2B5EF4-FFF2-40B4-BE49-F238E27FC236}">
                <a16:creationId xmlns:a16="http://schemas.microsoft.com/office/drawing/2014/main" id="{1148FA8B-6B0E-E628-3C7A-56B78BB92E01}"/>
              </a:ext>
            </a:extLst>
          </p:cNvPr>
          <p:cNvSpPr>
            <a:spLocks noGrp="1"/>
          </p:cNvSpPr>
          <p:nvPr>
            <p:ph idx="1"/>
          </p:nvPr>
        </p:nvSpPr>
        <p:spPr>
          <a:xfrm>
            <a:off x="1511166" y="1965325"/>
            <a:ext cx="10071234" cy="4206875"/>
          </a:xfrm>
        </p:spPr>
        <p:txBody>
          <a:bodyPr/>
          <a:lstStyle>
            <a:lvl1pPr marL="514350" indent="-514350">
              <a:lnSpc>
                <a:spcPct val="100000"/>
              </a:lnSpc>
              <a:spcBef>
                <a:spcPts val="600"/>
              </a:spcBef>
              <a:spcAft>
                <a:spcPts val="600"/>
              </a:spcAft>
              <a:buFont typeface="+mj-lt"/>
              <a:buAutoNum type="arabicPeriod"/>
              <a:defRPr/>
            </a:lvl1pPr>
          </a:lstStyle>
          <a:p>
            <a:pPr lvl="0"/>
            <a:r>
              <a:rPr lang="en-US" dirty="0"/>
              <a:t>Click to edit Master text styles</a:t>
            </a:r>
          </a:p>
          <a:p>
            <a:pPr lvl="0"/>
            <a:endParaRPr lang="en-US" dirty="0"/>
          </a:p>
        </p:txBody>
      </p:sp>
    </p:spTree>
    <p:custDataLst>
      <p:tags r:id="rId1"/>
    </p:custDataLst>
    <p:extLst>
      <p:ext uri="{BB962C8B-B14F-4D97-AF65-F5344CB8AC3E}">
        <p14:creationId xmlns:p14="http://schemas.microsoft.com/office/powerpoint/2010/main" val="3631783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and Acknowledgement">
    <p:bg>
      <p:bgPr>
        <a:pattFill prst="pct40">
          <a:fgClr>
            <a:schemeClr val="accent6"/>
          </a:fgClr>
          <a:bgClr>
            <a:schemeClr val="bg1"/>
          </a:bgClr>
        </a:patt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C8B1B50-4A01-451C-0E70-FA43BD594701}"/>
              </a:ext>
            </a:extLst>
          </p:cNvPr>
          <p:cNvSpPr>
            <a:spLocks noGrp="1"/>
          </p:cNvSpPr>
          <p:nvPr>
            <p:ph type="body" sz="quarter" idx="10"/>
          </p:nvPr>
        </p:nvSpPr>
        <p:spPr>
          <a:xfrm>
            <a:off x="609600" y="676406"/>
            <a:ext cx="10972800" cy="5495794"/>
          </a:xfrm>
        </p:spPr>
        <p:txBody>
          <a:bodyPr anchor="ctr">
            <a:normAutofit/>
          </a:bodyPr>
          <a:lstStyle>
            <a:lvl1pPr marL="0" indent="0" algn="ctr">
              <a:buNone/>
              <a:defRPr sz="3200" i="1">
                <a:highlight>
                  <a:srgbClr val="FF8A5F"/>
                </a:highlight>
              </a:defRPr>
            </a:lvl1pPr>
            <a:lvl2pPr marL="457200" indent="0" algn="ctr">
              <a:buNone/>
              <a:defRPr sz="3200" i="1">
                <a:highlight>
                  <a:srgbClr val="FF8A5F"/>
                </a:highlight>
              </a:defRPr>
            </a:lvl2pPr>
            <a:lvl3pPr marL="914400" indent="0" algn="ctr">
              <a:buNone/>
              <a:defRPr sz="3200" i="1">
                <a:highlight>
                  <a:srgbClr val="FF8A5F"/>
                </a:highlight>
              </a:defRPr>
            </a:lvl3pPr>
            <a:lvl4pPr marL="1371600" indent="0" algn="ctr">
              <a:buNone/>
              <a:defRPr sz="3200" i="1">
                <a:highlight>
                  <a:srgbClr val="FF8A5F"/>
                </a:highlight>
              </a:defRPr>
            </a:lvl4pPr>
            <a:lvl5pPr marL="1828800" indent="0" algn="ctr">
              <a:buNone/>
              <a:defRPr sz="3200" i="1">
                <a:highlight>
                  <a:srgbClr val="FF8A5F"/>
                </a:high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custDataLst>
      <p:tags r:id="rId1"/>
    </p:custDataLst>
    <p:extLst>
      <p:ext uri="{BB962C8B-B14F-4D97-AF65-F5344CB8AC3E}">
        <p14:creationId xmlns:p14="http://schemas.microsoft.com/office/powerpoint/2010/main" val="3192134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0FD4B-D55F-ACEA-DDF4-A74F95DEF62D}"/>
              </a:ext>
            </a:extLst>
          </p:cNvPr>
          <p:cNvSpPr>
            <a:spLocks noGrp="1"/>
          </p:cNvSpPr>
          <p:nvPr>
            <p:ph type="title"/>
          </p:nvPr>
        </p:nvSpPr>
        <p:spPr>
          <a:xfrm>
            <a:off x="609600" y="365125"/>
            <a:ext cx="10972800" cy="1235075"/>
          </a:xfrm>
        </p:spPr>
        <p:txBody>
          <a:body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9C45FD47-D447-99E7-056F-4C5B328CCE4D}"/>
              </a:ext>
            </a:extLst>
          </p:cNvPr>
          <p:cNvSpPr>
            <a:spLocks noGrp="1"/>
          </p:cNvSpPr>
          <p:nvPr>
            <p:ph idx="1"/>
          </p:nvPr>
        </p:nvSpPr>
        <p:spPr>
          <a:xfrm>
            <a:off x="609600" y="1825624"/>
            <a:ext cx="10972800" cy="4346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8" name="Graphic 7">
            <a:extLst>
              <a:ext uri="{FF2B5EF4-FFF2-40B4-BE49-F238E27FC236}">
                <a16:creationId xmlns:a16="http://schemas.microsoft.com/office/drawing/2014/main" id="{58F00823-1E8E-1501-609E-F0A60079CBB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99405" y="5807075"/>
            <a:ext cx="582995" cy="914400"/>
          </a:xfrm>
          <a:prstGeom prst="rect">
            <a:avLst/>
          </a:prstGeom>
        </p:spPr>
      </p:pic>
    </p:spTree>
    <p:custDataLst>
      <p:tags r:id="rId1"/>
    </p:custDataLst>
    <p:extLst>
      <p:ext uri="{BB962C8B-B14F-4D97-AF65-F5344CB8AC3E}">
        <p14:creationId xmlns:p14="http://schemas.microsoft.com/office/powerpoint/2010/main" val="42466735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6AF9D-D725-D1DF-3139-C2C3041836C1}"/>
              </a:ext>
            </a:extLst>
          </p:cNvPr>
          <p:cNvSpPr>
            <a:spLocks noGrp="1"/>
          </p:cNvSpPr>
          <p:nvPr>
            <p:ph type="title"/>
          </p:nvPr>
        </p:nvSpPr>
        <p:spPr/>
        <p:txBody>
          <a:bodyPr/>
          <a:lstStyle/>
          <a:p>
            <a:r>
              <a:rPr lang="en-US"/>
              <a:t>Click to edit Master title style</a:t>
            </a:r>
            <a:endParaRPr lang="en-CA"/>
          </a:p>
        </p:txBody>
      </p:sp>
      <p:sp>
        <p:nvSpPr>
          <p:cNvPr id="4" name="Content Placeholder 2">
            <a:extLst>
              <a:ext uri="{FF2B5EF4-FFF2-40B4-BE49-F238E27FC236}">
                <a16:creationId xmlns:a16="http://schemas.microsoft.com/office/drawing/2014/main" id="{4F96A311-750E-C68C-ACB3-03109C968D14}"/>
              </a:ext>
            </a:extLst>
          </p:cNvPr>
          <p:cNvSpPr>
            <a:spLocks noGrp="1"/>
          </p:cNvSpPr>
          <p:nvPr>
            <p:ph idx="1"/>
          </p:nvPr>
        </p:nvSpPr>
        <p:spPr>
          <a:xfrm>
            <a:off x="609600" y="1825624"/>
            <a:ext cx="5304312" cy="4346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2">
            <a:extLst>
              <a:ext uri="{FF2B5EF4-FFF2-40B4-BE49-F238E27FC236}">
                <a16:creationId xmlns:a16="http://schemas.microsoft.com/office/drawing/2014/main" id="{BAF7CCFC-375D-A8E9-6988-3F72F4B27AA4}"/>
              </a:ext>
            </a:extLst>
          </p:cNvPr>
          <p:cNvSpPr>
            <a:spLocks noGrp="1"/>
          </p:cNvSpPr>
          <p:nvPr>
            <p:ph idx="11"/>
          </p:nvPr>
        </p:nvSpPr>
        <p:spPr>
          <a:xfrm>
            <a:off x="6278088" y="1825625"/>
            <a:ext cx="5304312" cy="43465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6" name="Graphic 5">
            <a:extLst>
              <a:ext uri="{FF2B5EF4-FFF2-40B4-BE49-F238E27FC236}">
                <a16:creationId xmlns:a16="http://schemas.microsoft.com/office/drawing/2014/main" id="{D96C8AB9-FB35-2315-2EB7-85D159036A9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99405" y="5807075"/>
            <a:ext cx="582995" cy="914400"/>
          </a:xfrm>
          <a:prstGeom prst="rect">
            <a:avLst/>
          </a:prstGeom>
        </p:spPr>
      </p:pic>
    </p:spTree>
    <p:custDataLst>
      <p:tags r:id="rId1"/>
    </p:custDataLst>
    <p:extLst>
      <p:ext uri="{BB962C8B-B14F-4D97-AF65-F5344CB8AC3E}">
        <p14:creationId xmlns:p14="http://schemas.microsoft.com/office/powerpoint/2010/main" val="28962527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736C5-3499-E38A-C1B7-7F031152BBB2}"/>
              </a:ext>
            </a:extLst>
          </p:cNvPr>
          <p:cNvSpPr>
            <a:spLocks noGrp="1"/>
          </p:cNvSpPr>
          <p:nvPr>
            <p:ph type="title"/>
          </p:nvPr>
        </p:nvSpPr>
        <p:spPr/>
        <p:txBody>
          <a:bodyPr/>
          <a:lstStyle/>
          <a:p>
            <a:r>
              <a:rPr lang="en-US"/>
              <a:t>Click to edit Master title style</a:t>
            </a:r>
            <a:endParaRPr lang="en-CA"/>
          </a:p>
        </p:txBody>
      </p:sp>
      <p:pic>
        <p:nvPicPr>
          <p:cNvPr id="6" name="Graphic 5">
            <a:extLst>
              <a:ext uri="{FF2B5EF4-FFF2-40B4-BE49-F238E27FC236}">
                <a16:creationId xmlns:a16="http://schemas.microsoft.com/office/drawing/2014/main" id="{49788F76-27CF-168E-6020-2C60A65B768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99405" y="5807075"/>
            <a:ext cx="582995" cy="914400"/>
          </a:xfrm>
          <a:prstGeom prst="rect">
            <a:avLst/>
          </a:prstGeom>
        </p:spPr>
      </p:pic>
    </p:spTree>
    <p:custDataLst>
      <p:tags r:id="rId1"/>
    </p:custDataLst>
    <p:extLst>
      <p:ext uri="{BB962C8B-B14F-4D97-AF65-F5344CB8AC3E}">
        <p14:creationId xmlns:p14="http://schemas.microsoft.com/office/powerpoint/2010/main" val="28603048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oup Discussion">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B16A5756-2886-036D-BF08-874130DFCC8E}"/>
              </a:ext>
            </a:extLst>
          </p:cNvPr>
          <p:cNvSpPr>
            <a:spLocks noGrp="1"/>
          </p:cNvSpPr>
          <p:nvPr>
            <p:ph type="body" sz="quarter" idx="11" hasCustomPrompt="1"/>
          </p:nvPr>
        </p:nvSpPr>
        <p:spPr>
          <a:xfrm>
            <a:off x="2438400" y="2514600"/>
            <a:ext cx="7315200" cy="2743200"/>
          </a:xfrm>
          <a:prstGeom prst="rect">
            <a:avLst/>
          </a:prstGeom>
        </p:spPr>
        <p:txBody>
          <a:bodyPr anchor="ctr"/>
          <a:lstStyle>
            <a:lvl1pPr marL="0" indent="0" algn="ctr">
              <a:lnSpc>
                <a:spcPct val="100000"/>
              </a:lnSpc>
              <a:spcBef>
                <a:spcPts val="0"/>
              </a:spcBef>
              <a:buFont typeface="Arial" panose="020B0604020202020204" pitchFamily="34" charset="0"/>
              <a:buNone/>
              <a:defRPr sz="3600" baseline="0">
                <a:solidFill>
                  <a:schemeClr val="tx1"/>
                </a:solidFill>
              </a:defRPr>
            </a:lvl1pPr>
            <a:lvl2pPr marL="457200" indent="0">
              <a:buNone/>
              <a:defRPr/>
            </a:lvl2pPr>
          </a:lstStyle>
          <a:p>
            <a:pPr lvl="0"/>
            <a:r>
              <a:rPr lang="en-US" dirty="0"/>
              <a:t>Insert the question or statement here. Add an icon above.</a:t>
            </a:r>
            <a:endParaRPr lang="en-CA" dirty="0"/>
          </a:p>
        </p:txBody>
      </p:sp>
      <p:pic>
        <p:nvPicPr>
          <p:cNvPr id="4" name="Graphic 3" descr="Chat outline">
            <a:extLst>
              <a:ext uri="{FF2B5EF4-FFF2-40B4-BE49-F238E27FC236}">
                <a16:creationId xmlns:a16="http://schemas.microsoft.com/office/drawing/2014/main" id="{A914664B-45EC-E98F-DDD2-F76BE3FB2C28}"/>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9270" b="19791"/>
          <a:stretch/>
        </p:blipFill>
        <p:spPr>
          <a:xfrm>
            <a:off x="4970585" y="914400"/>
            <a:ext cx="2250829" cy="1371600"/>
          </a:xfrm>
          <a:prstGeom prst="rect">
            <a:avLst/>
          </a:prstGeom>
        </p:spPr>
      </p:pic>
      <p:pic>
        <p:nvPicPr>
          <p:cNvPr id="7" name="Graphic 6">
            <a:extLst>
              <a:ext uri="{FF2B5EF4-FFF2-40B4-BE49-F238E27FC236}">
                <a16:creationId xmlns:a16="http://schemas.microsoft.com/office/drawing/2014/main" id="{7AB55016-17EE-0C3D-3BDD-B9D364EE6B85}"/>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99405" y="5807075"/>
            <a:ext cx="582995" cy="914400"/>
          </a:xfrm>
          <a:prstGeom prst="rect">
            <a:avLst/>
          </a:prstGeom>
        </p:spPr>
      </p:pic>
    </p:spTree>
    <p:custDataLst>
      <p:tags r:id="rId1"/>
    </p:custDataLst>
    <p:extLst>
      <p:ext uri="{BB962C8B-B14F-4D97-AF65-F5344CB8AC3E}">
        <p14:creationId xmlns:p14="http://schemas.microsoft.com/office/powerpoint/2010/main" val="1089610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B16A5756-2886-036D-BF08-874130DFCC8E}"/>
              </a:ext>
            </a:extLst>
          </p:cNvPr>
          <p:cNvSpPr>
            <a:spLocks noGrp="1"/>
          </p:cNvSpPr>
          <p:nvPr>
            <p:ph type="body" sz="quarter" idx="11" hasCustomPrompt="1"/>
          </p:nvPr>
        </p:nvSpPr>
        <p:spPr>
          <a:xfrm>
            <a:off x="1979596" y="2057400"/>
            <a:ext cx="8232808" cy="2743200"/>
          </a:xfrm>
          <a:prstGeom prst="rect">
            <a:avLst/>
          </a:prstGeom>
        </p:spPr>
        <p:txBody>
          <a:bodyPr anchor="ctr"/>
          <a:lstStyle>
            <a:lvl1pPr marL="0" indent="0" algn="ctr">
              <a:lnSpc>
                <a:spcPct val="100000"/>
              </a:lnSpc>
              <a:spcBef>
                <a:spcPts val="0"/>
              </a:spcBef>
              <a:buFont typeface="Arial" panose="020B0604020202020204" pitchFamily="34" charset="0"/>
              <a:buNone/>
              <a:defRPr sz="3000" baseline="0">
                <a:solidFill>
                  <a:schemeClr val="tx1"/>
                </a:solidFill>
              </a:defRPr>
            </a:lvl1pPr>
            <a:lvl2pPr marL="457200" indent="0">
              <a:buNone/>
              <a:defRPr/>
            </a:lvl2pPr>
          </a:lstStyle>
          <a:p>
            <a:pPr lvl="0"/>
            <a:r>
              <a:rPr lang="en-US" dirty="0"/>
              <a:t>Insert the question or statement here. Add an icon above.</a:t>
            </a:r>
            <a:endParaRPr lang="en-CA" dirty="0"/>
          </a:p>
        </p:txBody>
      </p:sp>
      <p:pic>
        <p:nvPicPr>
          <p:cNvPr id="7" name="Graphic 6">
            <a:extLst>
              <a:ext uri="{FF2B5EF4-FFF2-40B4-BE49-F238E27FC236}">
                <a16:creationId xmlns:a16="http://schemas.microsoft.com/office/drawing/2014/main" id="{7AB55016-17EE-0C3D-3BDD-B9D364EE6B8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99405" y="5807075"/>
            <a:ext cx="582995" cy="914400"/>
          </a:xfrm>
          <a:prstGeom prst="rect">
            <a:avLst/>
          </a:prstGeom>
        </p:spPr>
      </p:pic>
      <p:sp>
        <p:nvSpPr>
          <p:cNvPr id="2" name="Title 1">
            <a:extLst>
              <a:ext uri="{FF2B5EF4-FFF2-40B4-BE49-F238E27FC236}">
                <a16:creationId xmlns:a16="http://schemas.microsoft.com/office/drawing/2014/main" id="{01283C55-B83D-1614-249D-4A87EE8C852B}"/>
              </a:ext>
            </a:extLst>
          </p:cNvPr>
          <p:cNvSpPr>
            <a:spLocks noGrp="1"/>
          </p:cNvSpPr>
          <p:nvPr>
            <p:ph type="title"/>
          </p:nvPr>
        </p:nvSpPr>
        <p:spPr>
          <a:xfrm>
            <a:off x="1979596" y="1277754"/>
            <a:ext cx="8232808" cy="779646"/>
          </a:xfrm>
        </p:spPr>
        <p:txBody>
          <a:bodyPr>
            <a:normAutofit/>
          </a:bodyPr>
          <a:lstStyle>
            <a:lvl1pPr algn="ctr">
              <a:defRPr sz="3200"/>
            </a:lvl1pPr>
          </a:lstStyle>
          <a:p>
            <a:r>
              <a:rPr lang="en-US" dirty="0"/>
              <a:t>Click to edit Master title style</a:t>
            </a:r>
            <a:endParaRPr lang="en-CA" dirty="0"/>
          </a:p>
        </p:txBody>
      </p:sp>
    </p:spTree>
    <p:custDataLst>
      <p:tags r:id="rId1"/>
    </p:custDataLst>
    <p:extLst>
      <p:ext uri="{BB962C8B-B14F-4D97-AF65-F5344CB8AC3E}">
        <p14:creationId xmlns:p14="http://schemas.microsoft.com/office/powerpoint/2010/main" val="27581576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6C8A28A3-1C39-8D37-8AEC-B5EEBD2E78CF}"/>
              </a:ext>
            </a:extLst>
          </p:cNvPr>
          <p:cNvSpPr>
            <a:spLocks noGrp="1"/>
          </p:cNvSpPr>
          <p:nvPr>
            <p:ph type="body" sz="quarter" idx="11" hasCustomPrompt="1"/>
          </p:nvPr>
        </p:nvSpPr>
        <p:spPr>
          <a:xfrm>
            <a:off x="2847975" y="1600200"/>
            <a:ext cx="8734425" cy="3657600"/>
          </a:xfrm>
          <a:prstGeom prst="rect">
            <a:avLst/>
          </a:prstGeom>
        </p:spPr>
        <p:txBody>
          <a:bodyPr anchor="ctr"/>
          <a:lstStyle>
            <a:lvl1pPr marL="0" indent="0" algn="l">
              <a:lnSpc>
                <a:spcPct val="100000"/>
              </a:lnSpc>
              <a:spcBef>
                <a:spcPts val="0"/>
              </a:spcBef>
              <a:spcAft>
                <a:spcPts val="600"/>
              </a:spcAft>
              <a:buFont typeface="Arial" panose="020B0604020202020204" pitchFamily="34" charset="0"/>
              <a:buNone/>
              <a:defRPr sz="2800" b="1" baseline="0">
                <a:solidFill>
                  <a:schemeClr val="tx1"/>
                </a:solidFill>
              </a:defRPr>
            </a:lvl1pPr>
            <a:lvl2pPr marL="457200" indent="0">
              <a:buNone/>
              <a:defRPr/>
            </a:lvl2pPr>
          </a:lstStyle>
          <a:p>
            <a:pPr lvl="0"/>
            <a:r>
              <a:rPr lang="en-US" dirty="0"/>
              <a:t>Describe the activity here</a:t>
            </a:r>
            <a:endParaRPr lang="en-CA" dirty="0"/>
          </a:p>
        </p:txBody>
      </p:sp>
      <p:grpSp>
        <p:nvGrpSpPr>
          <p:cNvPr id="29" name="Group 28">
            <a:extLst>
              <a:ext uri="{FF2B5EF4-FFF2-40B4-BE49-F238E27FC236}">
                <a16:creationId xmlns:a16="http://schemas.microsoft.com/office/drawing/2014/main" id="{78D3D595-A965-B873-D9CA-7C01C8F67EEC}"/>
              </a:ext>
            </a:extLst>
          </p:cNvPr>
          <p:cNvGrpSpPr/>
          <p:nvPr userDrawn="1"/>
        </p:nvGrpSpPr>
        <p:grpSpPr>
          <a:xfrm>
            <a:off x="569119" y="2266950"/>
            <a:ext cx="2431256" cy="2286000"/>
            <a:chOff x="569119" y="2266950"/>
            <a:chExt cx="2431256" cy="2286000"/>
          </a:xfrm>
        </p:grpSpPr>
        <p:pic>
          <p:nvPicPr>
            <p:cNvPr id="21" name="Graphic 20" descr="User outline">
              <a:extLst>
                <a:ext uri="{FF2B5EF4-FFF2-40B4-BE49-F238E27FC236}">
                  <a16:creationId xmlns:a16="http://schemas.microsoft.com/office/drawing/2014/main" id="{4CA6EBC3-8176-D79F-BA33-2D1A470D22C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416" y="3181350"/>
              <a:ext cx="1371600" cy="1371600"/>
            </a:xfrm>
            <a:prstGeom prst="rect">
              <a:avLst/>
            </a:prstGeom>
          </p:spPr>
        </p:pic>
        <p:pic>
          <p:nvPicPr>
            <p:cNvPr id="22" name="Graphic 21" descr="User outline">
              <a:extLst>
                <a:ext uri="{FF2B5EF4-FFF2-40B4-BE49-F238E27FC236}">
                  <a16:creationId xmlns:a16="http://schemas.microsoft.com/office/drawing/2014/main" id="{4E51DB0C-A119-09BE-9A79-C4E711EBA39B}"/>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28775" y="2724150"/>
              <a:ext cx="1371600" cy="1371600"/>
            </a:xfrm>
            <a:prstGeom prst="rect">
              <a:avLst/>
            </a:prstGeom>
          </p:spPr>
        </p:pic>
        <p:pic>
          <p:nvPicPr>
            <p:cNvPr id="23" name="Graphic 22" descr="User outline">
              <a:extLst>
                <a:ext uri="{FF2B5EF4-FFF2-40B4-BE49-F238E27FC236}">
                  <a16:creationId xmlns:a16="http://schemas.microsoft.com/office/drawing/2014/main" id="{6F44618E-7457-6B3A-9E9F-4C16C064FDFC}"/>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9119" y="2266950"/>
              <a:ext cx="1371600" cy="1371600"/>
            </a:xfrm>
            <a:prstGeom prst="rect">
              <a:avLst/>
            </a:prstGeom>
          </p:spPr>
        </p:pic>
      </p:grpSp>
      <p:pic>
        <p:nvPicPr>
          <p:cNvPr id="25" name="Graphic 24">
            <a:extLst>
              <a:ext uri="{FF2B5EF4-FFF2-40B4-BE49-F238E27FC236}">
                <a16:creationId xmlns:a16="http://schemas.microsoft.com/office/drawing/2014/main" id="{198B7DF9-8B81-9A94-776F-1D27BB909BD2}"/>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99405" y="5807075"/>
            <a:ext cx="582995" cy="914400"/>
          </a:xfrm>
          <a:prstGeom prst="rect">
            <a:avLst/>
          </a:prstGeom>
        </p:spPr>
      </p:pic>
      <p:sp>
        <p:nvSpPr>
          <p:cNvPr id="28" name="Title 27">
            <a:extLst>
              <a:ext uri="{FF2B5EF4-FFF2-40B4-BE49-F238E27FC236}">
                <a16:creationId xmlns:a16="http://schemas.microsoft.com/office/drawing/2014/main" id="{29AC70DA-5EA5-A025-E997-5DBA4E0CDF35}"/>
              </a:ext>
            </a:extLst>
          </p:cNvPr>
          <p:cNvSpPr>
            <a:spLocks noGrp="1"/>
          </p:cNvSpPr>
          <p:nvPr userDrawn="1">
            <p:ph type="title" hasCustomPrompt="1"/>
          </p:nvPr>
        </p:nvSpPr>
        <p:spPr/>
        <p:txBody>
          <a:bodyPr/>
          <a:lstStyle>
            <a:lvl1pPr>
              <a:defRPr/>
            </a:lvl1pPr>
          </a:lstStyle>
          <a:p>
            <a:r>
              <a:rPr lang="en-US" dirty="0"/>
              <a:t>Group Activity</a:t>
            </a:r>
            <a:endParaRPr lang="en-CA" dirty="0"/>
          </a:p>
        </p:txBody>
      </p:sp>
    </p:spTree>
    <p:custDataLst>
      <p:tags r:id="rId1"/>
    </p:custDataLst>
    <p:extLst>
      <p:ext uri="{BB962C8B-B14F-4D97-AF65-F5344CB8AC3E}">
        <p14:creationId xmlns:p14="http://schemas.microsoft.com/office/powerpoint/2010/main" val="4229111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 Your Own">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6C8A28A3-1C39-8D37-8AEC-B5EEBD2E78CF}"/>
              </a:ext>
            </a:extLst>
          </p:cNvPr>
          <p:cNvSpPr>
            <a:spLocks noGrp="1"/>
          </p:cNvSpPr>
          <p:nvPr>
            <p:ph type="body" sz="quarter" idx="11" hasCustomPrompt="1"/>
          </p:nvPr>
        </p:nvSpPr>
        <p:spPr>
          <a:xfrm>
            <a:off x="2847975" y="1600200"/>
            <a:ext cx="8734425" cy="3657600"/>
          </a:xfrm>
          <a:prstGeom prst="rect">
            <a:avLst/>
          </a:prstGeom>
        </p:spPr>
        <p:txBody>
          <a:bodyPr anchor="ctr"/>
          <a:lstStyle>
            <a:lvl1pPr marL="0" indent="0" algn="l">
              <a:lnSpc>
                <a:spcPct val="100000"/>
              </a:lnSpc>
              <a:spcBef>
                <a:spcPts val="0"/>
              </a:spcBef>
              <a:spcAft>
                <a:spcPts val="600"/>
              </a:spcAft>
              <a:buFont typeface="Arial" panose="020B0604020202020204" pitchFamily="34" charset="0"/>
              <a:buNone/>
              <a:defRPr sz="2800" b="1" baseline="0">
                <a:solidFill>
                  <a:schemeClr val="tx1"/>
                </a:solidFill>
              </a:defRPr>
            </a:lvl1pPr>
            <a:lvl2pPr marL="457200" indent="0">
              <a:buNone/>
              <a:defRPr/>
            </a:lvl2pPr>
          </a:lstStyle>
          <a:p>
            <a:pPr lvl="0"/>
            <a:r>
              <a:rPr lang="en-US" dirty="0"/>
              <a:t>Describe the activity here</a:t>
            </a:r>
            <a:endParaRPr lang="en-CA" dirty="0"/>
          </a:p>
        </p:txBody>
      </p:sp>
      <p:pic>
        <p:nvPicPr>
          <p:cNvPr id="25" name="Graphic 24">
            <a:extLst>
              <a:ext uri="{FF2B5EF4-FFF2-40B4-BE49-F238E27FC236}">
                <a16:creationId xmlns:a16="http://schemas.microsoft.com/office/drawing/2014/main" id="{198B7DF9-8B81-9A94-776F-1D27BB909BD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99405" y="5807075"/>
            <a:ext cx="582995" cy="914400"/>
          </a:xfrm>
          <a:prstGeom prst="rect">
            <a:avLst/>
          </a:prstGeom>
        </p:spPr>
      </p:pic>
      <p:sp>
        <p:nvSpPr>
          <p:cNvPr id="28" name="Title 27">
            <a:extLst>
              <a:ext uri="{FF2B5EF4-FFF2-40B4-BE49-F238E27FC236}">
                <a16:creationId xmlns:a16="http://schemas.microsoft.com/office/drawing/2014/main" id="{29AC70DA-5EA5-A025-E997-5DBA4E0CDF35}"/>
              </a:ext>
            </a:extLst>
          </p:cNvPr>
          <p:cNvSpPr>
            <a:spLocks noGrp="1"/>
          </p:cNvSpPr>
          <p:nvPr>
            <p:ph type="title" hasCustomPrompt="1"/>
          </p:nvPr>
        </p:nvSpPr>
        <p:spPr/>
        <p:txBody>
          <a:bodyPr/>
          <a:lstStyle>
            <a:lvl1pPr>
              <a:defRPr/>
            </a:lvl1pPr>
          </a:lstStyle>
          <a:p>
            <a:r>
              <a:rPr lang="en-US" dirty="0"/>
              <a:t>On Your Own</a:t>
            </a:r>
            <a:endParaRPr lang="en-CA" dirty="0"/>
          </a:p>
        </p:txBody>
      </p:sp>
      <p:pic>
        <p:nvPicPr>
          <p:cNvPr id="4" name="Graphic 3" descr="Quill outline">
            <a:extLst>
              <a:ext uri="{FF2B5EF4-FFF2-40B4-BE49-F238E27FC236}">
                <a16:creationId xmlns:a16="http://schemas.microsoft.com/office/drawing/2014/main" id="{29CD484F-A5BE-FE07-5239-B0D82D4A85B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4388" y="2514600"/>
            <a:ext cx="1828800" cy="1828800"/>
          </a:xfrm>
          <a:prstGeom prst="rect">
            <a:avLst/>
          </a:prstGeom>
        </p:spPr>
      </p:pic>
    </p:spTree>
    <p:custDataLst>
      <p:tags r:id="rId1"/>
    </p:custDataLst>
    <p:extLst>
      <p:ext uri="{BB962C8B-B14F-4D97-AF65-F5344CB8AC3E}">
        <p14:creationId xmlns:p14="http://schemas.microsoft.com/office/powerpoint/2010/main" val="36072895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CE040-6BD7-EEF6-1C53-78CC4DBEA231}"/>
              </a:ext>
            </a:extLst>
          </p:cNvPr>
          <p:cNvSpPr>
            <a:spLocks noGrp="1"/>
          </p:cNvSpPr>
          <p:nvPr>
            <p:ph type="title"/>
          </p:nvPr>
        </p:nvSpPr>
        <p:spPr>
          <a:xfrm>
            <a:off x="609600" y="1600200"/>
            <a:ext cx="10972800" cy="2989263"/>
          </a:xfrm>
        </p:spPr>
        <p:txBody>
          <a:bodyPr anchor="b"/>
          <a:lstStyle>
            <a:lvl1pPr>
              <a:defRPr sz="6000">
                <a:solidFill>
                  <a:schemeClr val="bg1"/>
                </a:solidFill>
              </a:defRPr>
            </a:lvl1p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397403AA-F46D-C6FC-BA59-94FCA24B5E0E}"/>
              </a:ext>
            </a:extLst>
          </p:cNvPr>
          <p:cNvSpPr>
            <a:spLocks noGrp="1"/>
          </p:cNvSpPr>
          <p:nvPr>
            <p:ph type="body" idx="1"/>
          </p:nvPr>
        </p:nvSpPr>
        <p:spPr>
          <a:xfrm>
            <a:off x="609600" y="4589463"/>
            <a:ext cx="10972800" cy="158273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20175839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6AA4124-C950-B0B0-599A-393DA094BA7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99405" y="5807075"/>
            <a:ext cx="582995" cy="914400"/>
          </a:xfrm>
          <a:prstGeom prst="rect">
            <a:avLst/>
          </a:prstGeom>
        </p:spPr>
      </p:pic>
    </p:spTree>
    <p:custDataLst>
      <p:tags r:id="rId1"/>
    </p:custDataLst>
    <p:extLst>
      <p:ext uri="{BB962C8B-B14F-4D97-AF65-F5344CB8AC3E}">
        <p14:creationId xmlns:p14="http://schemas.microsoft.com/office/powerpoint/2010/main" val="13875819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Full Picture with Quote">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1CC365F0-59A3-1348-B290-27AF6492985E}"/>
              </a:ext>
            </a:extLst>
          </p:cNvPr>
          <p:cNvSpPr>
            <a:spLocks noGrp="1"/>
          </p:cNvSpPr>
          <p:nvPr>
            <p:ph type="pic" sz="quarter" idx="17"/>
          </p:nvPr>
        </p:nvSpPr>
        <p:spPr>
          <a:xfrm>
            <a:off x="0" y="0"/>
            <a:ext cx="12192000" cy="6858000"/>
          </a:xfrm>
          <a:prstGeom prst="rect">
            <a:avLst/>
          </a:prstGeom>
        </p:spPr>
        <p:txBody>
          <a:bodyPr/>
          <a:lstStyle/>
          <a:p>
            <a:r>
              <a:rPr lang="en-US"/>
              <a:t>Click icon to add picture</a:t>
            </a:r>
            <a:endParaRPr lang="en-US" dirty="0"/>
          </a:p>
        </p:txBody>
      </p:sp>
      <p:sp>
        <p:nvSpPr>
          <p:cNvPr id="7" name="Text Placeholder 14">
            <a:extLst>
              <a:ext uri="{FF2B5EF4-FFF2-40B4-BE49-F238E27FC236}">
                <a16:creationId xmlns:a16="http://schemas.microsoft.com/office/drawing/2014/main" id="{022DD3FE-9A1E-4E81-99B8-B6134508600C}"/>
              </a:ext>
            </a:extLst>
          </p:cNvPr>
          <p:cNvSpPr>
            <a:spLocks noGrp="1"/>
          </p:cNvSpPr>
          <p:nvPr>
            <p:ph type="body" sz="quarter" idx="12"/>
          </p:nvPr>
        </p:nvSpPr>
        <p:spPr>
          <a:xfrm>
            <a:off x="1042283" y="3995351"/>
            <a:ext cx="3906907" cy="1765368"/>
          </a:xfrm>
          <a:prstGeom prst="rect">
            <a:avLst/>
          </a:prstGeom>
        </p:spPr>
        <p:txBody>
          <a:bodyPr>
            <a:normAutofit/>
          </a:bodyPr>
          <a:lstStyle>
            <a:lvl1pPr marL="0" indent="0" algn="l">
              <a:lnSpc>
                <a:spcPct val="114000"/>
              </a:lnSpc>
              <a:buNone/>
              <a:defRPr sz="2000"/>
            </a:lvl1pPr>
            <a:lvl2pPr marL="457200" indent="0" algn="ctr">
              <a:buFont typeface="Arial" panose="020B0604020202020204" pitchFamily="34" charset="0"/>
              <a:buNone/>
              <a:defRPr/>
            </a:lvl2pPr>
            <a:lvl3pPr marL="914400" indent="0" algn="ctr">
              <a:buFont typeface="Arial" panose="020B0604020202020204" pitchFamily="34" charset="0"/>
              <a:buNone/>
              <a:defRPr/>
            </a:lvl3pPr>
            <a:lvl4pPr marL="1371600" indent="0" algn="ctr">
              <a:buFont typeface="Arial" panose="020B0604020202020204" pitchFamily="34" charset="0"/>
              <a:buNone/>
              <a:defRPr/>
            </a:lvl4pPr>
            <a:lvl5pPr marL="1828800" indent="0" algn="ctr">
              <a:buFont typeface="Arial" panose="020B0604020202020204" pitchFamily="34" charset="0"/>
              <a:buNone/>
              <a:defRPr/>
            </a:lvl5pPr>
          </a:lstStyle>
          <a:p>
            <a:pPr lvl="0"/>
            <a:r>
              <a:rPr lang="en-US"/>
              <a:t>Click to edit Master text styles</a:t>
            </a:r>
          </a:p>
        </p:txBody>
      </p:sp>
      <p:sp>
        <p:nvSpPr>
          <p:cNvPr id="2" name="Title 1">
            <a:extLst>
              <a:ext uri="{FF2B5EF4-FFF2-40B4-BE49-F238E27FC236}">
                <a16:creationId xmlns:a16="http://schemas.microsoft.com/office/drawing/2014/main" id="{ADEE2E49-BD81-66D4-DF08-1CB662166B13}"/>
              </a:ext>
            </a:extLst>
          </p:cNvPr>
          <p:cNvSpPr>
            <a:spLocks noGrp="1"/>
          </p:cNvSpPr>
          <p:nvPr>
            <p:ph type="title"/>
          </p:nvPr>
        </p:nvSpPr>
        <p:spPr/>
        <p:txBody>
          <a:bodyPr/>
          <a:lstStyle/>
          <a:p>
            <a:r>
              <a:rPr lang="en-US"/>
              <a:t>Click to edit Master title style</a:t>
            </a:r>
            <a:endParaRPr lang="en-CA"/>
          </a:p>
        </p:txBody>
      </p:sp>
    </p:spTree>
    <p:custDataLst>
      <p:tags r:id="rId1"/>
    </p:custDataLst>
    <p:extLst>
      <p:ext uri="{BB962C8B-B14F-4D97-AF65-F5344CB8AC3E}">
        <p14:creationId xmlns:p14="http://schemas.microsoft.com/office/powerpoint/2010/main" val="1268366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61801-409F-344D-76C7-3C84FFAD0A51}"/>
              </a:ext>
            </a:extLst>
          </p:cNvPr>
          <p:cNvSpPr>
            <a:spLocks noGrp="1"/>
          </p:cNvSpPr>
          <p:nvPr>
            <p:ph type="title"/>
          </p:nvPr>
        </p:nvSpPr>
        <p:spPr/>
        <p:txBody>
          <a:bodyPr/>
          <a:lstStyle/>
          <a:p>
            <a:r>
              <a:rPr lang="en-US"/>
              <a:t>Click to edit Master title style</a:t>
            </a:r>
            <a:endParaRPr lang="en-CA"/>
          </a:p>
        </p:txBody>
      </p:sp>
      <p:sp>
        <p:nvSpPr>
          <p:cNvPr id="4" name="Content Placeholder 2">
            <a:extLst>
              <a:ext uri="{FF2B5EF4-FFF2-40B4-BE49-F238E27FC236}">
                <a16:creationId xmlns:a16="http://schemas.microsoft.com/office/drawing/2014/main" id="{1148FA8B-6B0E-E628-3C7A-56B78BB92E01}"/>
              </a:ext>
            </a:extLst>
          </p:cNvPr>
          <p:cNvSpPr>
            <a:spLocks noGrp="1"/>
          </p:cNvSpPr>
          <p:nvPr>
            <p:ph idx="1"/>
          </p:nvPr>
        </p:nvSpPr>
        <p:spPr>
          <a:xfrm>
            <a:off x="1511166" y="2021306"/>
            <a:ext cx="10071234" cy="4150894"/>
          </a:xfrm>
        </p:spPr>
        <p:txBody>
          <a:bodyPr/>
          <a:lstStyle>
            <a:lvl1pPr marL="514350" indent="-514350">
              <a:lnSpc>
                <a:spcPct val="100000"/>
              </a:lnSpc>
              <a:spcBef>
                <a:spcPts val="600"/>
              </a:spcBef>
              <a:spcAft>
                <a:spcPts val="600"/>
              </a:spcAft>
              <a:buFont typeface="+mj-lt"/>
              <a:buAutoNum type="arabicPeriod"/>
              <a:defRPr/>
            </a:lvl1pPr>
          </a:lstStyle>
          <a:p>
            <a:pPr lvl="0"/>
            <a:r>
              <a:rPr lang="en-US"/>
              <a:t>Click to edit Master text styles</a:t>
            </a:r>
          </a:p>
          <a:p>
            <a:pPr lvl="1"/>
            <a:r>
              <a:rPr lang="en-US"/>
              <a:t>Second level</a:t>
            </a:r>
          </a:p>
        </p:txBody>
      </p:sp>
      <p:pic>
        <p:nvPicPr>
          <p:cNvPr id="5" name="Graphic 4">
            <a:extLst>
              <a:ext uri="{FF2B5EF4-FFF2-40B4-BE49-F238E27FC236}">
                <a16:creationId xmlns:a16="http://schemas.microsoft.com/office/drawing/2014/main" id="{6F968F8A-E550-D8F9-08C5-C64DF94641C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99405" y="5807075"/>
            <a:ext cx="582995" cy="914400"/>
          </a:xfrm>
          <a:prstGeom prst="rect">
            <a:avLst/>
          </a:prstGeom>
        </p:spPr>
      </p:pic>
    </p:spTree>
    <p:custDataLst>
      <p:tags r:id="rId1"/>
    </p:custDataLst>
    <p:extLst>
      <p:ext uri="{BB962C8B-B14F-4D97-AF65-F5344CB8AC3E}">
        <p14:creationId xmlns:p14="http://schemas.microsoft.com/office/powerpoint/2010/main" val="959869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Emphasi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0692AB-6A54-D942-75BF-4131D6742F3B}"/>
              </a:ext>
            </a:extLst>
          </p:cNvPr>
          <p:cNvSpPr/>
          <p:nvPr userDrawn="1"/>
        </p:nvSpPr>
        <p:spPr>
          <a:xfrm>
            <a:off x="0" y="0"/>
            <a:ext cx="10652166" cy="1600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14561801-409F-344D-76C7-3C84FFAD0A51}"/>
              </a:ext>
            </a:extLst>
          </p:cNvPr>
          <p:cNvSpPr>
            <a:spLocks noGrp="1"/>
          </p:cNvSpPr>
          <p:nvPr>
            <p:ph type="title"/>
          </p:nvPr>
        </p:nvSpPr>
        <p:spPr>
          <a:xfrm>
            <a:off x="1511166" y="365125"/>
            <a:ext cx="9141000" cy="1235075"/>
          </a:xfrm>
        </p:spPr>
        <p:txBody>
          <a:bodyPr/>
          <a:lstStyle>
            <a:lvl1pPr>
              <a:defRPr>
                <a:solidFill>
                  <a:schemeClr val="bg1"/>
                </a:solidFill>
              </a:defRPr>
            </a:lvl1pPr>
          </a:lstStyle>
          <a:p>
            <a:r>
              <a:rPr lang="en-US"/>
              <a:t>Click to edit Master title style</a:t>
            </a:r>
            <a:endParaRPr lang="en-CA" dirty="0"/>
          </a:p>
        </p:txBody>
      </p:sp>
      <p:sp>
        <p:nvSpPr>
          <p:cNvPr id="4" name="Content Placeholder 2">
            <a:extLst>
              <a:ext uri="{FF2B5EF4-FFF2-40B4-BE49-F238E27FC236}">
                <a16:creationId xmlns:a16="http://schemas.microsoft.com/office/drawing/2014/main" id="{1148FA8B-6B0E-E628-3C7A-56B78BB92E01}"/>
              </a:ext>
            </a:extLst>
          </p:cNvPr>
          <p:cNvSpPr>
            <a:spLocks noGrp="1"/>
          </p:cNvSpPr>
          <p:nvPr>
            <p:ph idx="1"/>
          </p:nvPr>
        </p:nvSpPr>
        <p:spPr>
          <a:xfrm>
            <a:off x="1511166" y="1965325"/>
            <a:ext cx="10071234" cy="4206875"/>
          </a:xfrm>
        </p:spPr>
        <p:txBody>
          <a:bodyPr/>
          <a:lstStyle>
            <a:lvl1pPr marL="514350" indent="-514350">
              <a:lnSpc>
                <a:spcPct val="100000"/>
              </a:lnSpc>
              <a:spcBef>
                <a:spcPts val="600"/>
              </a:spcBef>
              <a:spcAft>
                <a:spcPts val="600"/>
              </a:spcAft>
              <a:buFont typeface="+mj-lt"/>
              <a:buAutoNum type="arabicPeriod"/>
              <a:defRPr/>
            </a:lvl1pPr>
          </a:lstStyle>
          <a:p>
            <a:pPr lvl="0"/>
            <a:r>
              <a:rPr lang="en-US"/>
              <a:t>Click to edit Master text styles</a:t>
            </a:r>
          </a:p>
          <a:p>
            <a:pPr lvl="1"/>
            <a:r>
              <a:rPr lang="en-US"/>
              <a:t>Second level</a:t>
            </a:r>
          </a:p>
        </p:txBody>
      </p:sp>
    </p:spTree>
    <p:custDataLst>
      <p:tags r:id="rId1"/>
    </p:custDataLst>
    <p:extLst>
      <p:ext uri="{BB962C8B-B14F-4D97-AF65-F5344CB8AC3E}">
        <p14:creationId xmlns:p14="http://schemas.microsoft.com/office/powerpoint/2010/main" val="1858921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0FD4B-D55F-ACEA-DDF4-A74F95DEF62D}"/>
              </a:ext>
            </a:extLst>
          </p:cNvPr>
          <p:cNvSpPr>
            <a:spLocks noGrp="1"/>
          </p:cNvSpPr>
          <p:nvPr>
            <p:ph type="title"/>
          </p:nvPr>
        </p:nvSpPr>
        <p:spPr>
          <a:xfrm>
            <a:off x="609600" y="365125"/>
            <a:ext cx="10972800" cy="1235075"/>
          </a:xfrm>
        </p:spPr>
        <p:txBody>
          <a:body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9C45FD47-D447-99E7-056F-4C5B328CCE4D}"/>
              </a:ext>
            </a:extLst>
          </p:cNvPr>
          <p:cNvSpPr>
            <a:spLocks noGrp="1"/>
          </p:cNvSpPr>
          <p:nvPr>
            <p:ph idx="1"/>
          </p:nvPr>
        </p:nvSpPr>
        <p:spPr>
          <a:xfrm>
            <a:off x="609600" y="1825624"/>
            <a:ext cx="10972800" cy="4346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8" name="Graphic 7">
            <a:extLst>
              <a:ext uri="{FF2B5EF4-FFF2-40B4-BE49-F238E27FC236}">
                <a16:creationId xmlns:a16="http://schemas.microsoft.com/office/drawing/2014/main" id="{58F00823-1E8E-1501-609E-F0A60079CBB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99405" y="5807075"/>
            <a:ext cx="582995" cy="914400"/>
          </a:xfrm>
          <a:prstGeom prst="rect">
            <a:avLst/>
          </a:prstGeom>
        </p:spPr>
      </p:pic>
    </p:spTree>
    <p:custDataLst>
      <p:tags r:id="rId1"/>
    </p:custDataLst>
    <p:extLst>
      <p:ext uri="{BB962C8B-B14F-4D97-AF65-F5344CB8AC3E}">
        <p14:creationId xmlns:p14="http://schemas.microsoft.com/office/powerpoint/2010/main" val="14221147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6AF9D-D725-D1DF-3139-C2C3041836C1}"/>
              </a:ext>
            </a:extLst>
          </p:cNvPr>
          <p:cNvSpPr>
            <a:spLocks noGrp="1"/>
          </p:cNvSpPr>
          <p:nvPr>
            <p:ph type="title"/>
          </p:nvPr>
        </p:nvSpPr>
        <p:spPr/>
        <p:txBody>
          <a:bodyPr/>
          <a:lstStyle/>
          <a:p>
            <a:r>
              <a:rPr lang="en-US"/>
              <a:t>Click to edit Master title style</a:t>
            </a:r>
            <a:endParaRPr lang="en-CA"/>
          </a:p>
        </p:txBody>
      </p:sp>
      <p:sp>
        <p:nvSpPr>
          <p:cNvPr id="4" name="Content Placeholder 2">
            <a:extLst>
              <a:ext uri="{FF2B5EF4-FFF2-40B4-BE49-F238E27FC236}">
                <a16:creationId xmlns:a16="http://schemas.microsoft.com/office/drawing/2014/main" id="{4F96A311-750E-C68C-ACB3-03109C968D14}"/>
              </a:ext>
            </a:extLst>
          </p:cNvPr>
          <p:cNvSpPr>
            <a:spLocks noGrp="1"/>
          </p:cNvSpPr>
          <p:nvPr>
            <p:ph idx="1"/>
          </p:nvPr>
        </p:nvSpPr>
        <p:spPr>
          <a:xfrm>
            <a:off x="609600" y="1825624"/>
            <a:ext cx="5304312" cy="4346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2">
            <a:extLst>
              <a:ext uri="{FF2B5EF4-FFF2-40B4-BE49-F238E27FC236}">
                <a16:creationId xmlns:a16="http://schemas.microsoft.com/office/drawing/2014/main" id="{BAF7CCFC-375D-A8E9-6988-3F72F4B27AA4}"/>
              </a:ext>
            </a:extLst>
          </p:cNvPr>
          <p:cNvSpPr>
            <a:spLocks noGrp="1"/>
          </p:cNvSpPr>
          <p:nvPr>
            <p:ph idx="11"/>
          </p:nvPr>
        </p:nvSpPr>
        <p:spPr>
          <a:xfrm>
            <a:off x="6278088" y="1825625"/>
            <a:ext cx="5304312" cy="43465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6" name="Graphic 5">
            <a:extLst>
              <a:ext uri="{FF2B5EF4-FFF2-40B4-BE49-F238E27FC236}">
                <a16:creationId xmlns:a16="http://schemas.microsoft.com/office/drawing/2014/main" id="{D96C8AB9-FB35-2315-2EB7-85D159036A9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99405" y="5807075"/>
            <a:ext cx="582995" cy="914400"/>
          </a:xfrm>
          <a:prstGeom prst="rect">
            <a:avLst/>
          </a:prstGeom>
        </p:spPr>
      </p:pic>
    </p:spTree>
    <p:custDataLst>
      <p:tags r:id="rId1"/>
    </p:custDataLst>
    <p:extLst>
      <p:ext uri="{BB962C8B-B14F-4D97-AF65-F5344CB8AC3E}">
        <p14:creationId xmlns:p14="http://schemas.microsoft.com/office/powerpoint/2010/main" val="815305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736C5-3499-E38A-C1B7-7F031152BBB2}"/>
              </a:ext>
            </a:extLst>
          </p:cNvPr>
          <p:cNvSpPr>
            <a:spLocks noGrp="1"/>
          </p:cNvSpPr>
          <p:nvPr>
            <p:ph type="title"/>
          </p:nvPr>
        </p:nvSpPr>
        <p:spPr/>
        <p:txBody>
          <a:bodyPr/>
          <a:lstStyle/>
          <a:p>
            <a:r>
              <a:rPr lang="en-US"/>
              <a:t>Click to edit Master title style</a:t>
            </a:r>
            <a:endParaRPr lang="en-CA"/>
          </a:p>
        </p:txBody>
      </p:sp>
      <p:pic>
        <p:nvPicPr>
          <p:cNvPr id="6" name="Graphic 5">
            <a:extLst>
              <a:ext uri="{FF2B5EF4-FFF2-40B4-BE49-F238E27FC236}">
                <a16:creationId xmlns:a16="http://schemas.microsoft.com/office/drawing/2014/main" id="{49788F76-27CF-168E-6020-2C60A65B768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99405" y="5807075"/>
            <a:ext cx="582995" cy="914400"/>
          </a:xfrm>
          <a:prstGeom prst="rect">
            <a:avLst/>
          </a:prstGeom>
        </p:spPr>
      </p:pic>
    </p:spTree>
    <p:custDataLst>
      <p:tags r:id="rId1"/>
    </p:custDataLst>
    <p:extLst>
      <p:ext uri="{BB962C8B-B14F-4D97-AF65-F5344CB8AC3E}">
        <p14:creationId xmlns:p14="http://schemas.microsoft.com/office/powerpoint/2010/main" val="37449213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oup Discussion">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B16A5756-2886-036D-BF08-874130DFCC8E}"/>
              </a:ext>
            </a:extLst>
          </p:cNvPr>
          <p:cNvSpPr>
            <a:spLocks noGrp="1"/>
          </p:cNvSpPr>
          <p:nvPr>
            <p:ph type="body" sz="quarter" idx="11" hasCustomPrompt="1"/>
          </p:nvPr>
        </p:nvSpPr>
        <p:spPr>
          <a:xfrm>
            <a:off x="2438400" y="2514600"/>
            <a:ext cx="7315200" cy="2743200"/>
          </a:xfrm>
          <a:prstGeom prst="rect">
            <a:avLst/>
          </a:prstGeom>
        </p:spPr>
        <p:txBody>
          <a:bodyPr anchor="ctr"/>
          <a:lstStyle>
            <a:lvl1pPr marL="0" indent="0" algn="ctr">
              <a:lnSpc>
                <a:spcPct val="100000"/>
              </a:lnSpc>
              <a:spcBef>
                <a:spcPts val="0"/>
              </a:spcBef>
              <a:buFont typeface="Arial" panose="020B0604020202020204" pitchFamily="34" charset="0"/>
              <a:buNone/>
              <a:defRPr sz="3600" baseline="0">
                <a:solidFill>
                  <a:schemeClr val="tx1"/>
                </a:solidFill>
              </a:defRPr>
            </a:lvl1pPr>
            <a:lvl2pPr marL="457200" indent="0">
              <a:buNone/>
              <a:defRPr/>
            </a:lvl2pPr>
          </a:lstStyle>
          <a:p>
            <a:pPr lvl="0"/>
            <a:r>
              <a:rPr lang="en-US" dirty="0"/>
              <a:t>Insert the question or statement here. Add an icon above.</a:t>
            </a:r>
            <a:endParaRPr lang="en-CA" dirty="0"/>
          </a:p>
        </p:txBody>
      </p:sp>
      <p:pic>
        <p:nvPicPr>
          <p:cNvPr id="4" name="Graphic 3" descr="Chat outline">
            <a:extLst>
              <a:ext uri="{FF2B5EF4-FFF2-40B4-BE49-F238E27FC236}">
                <a16:creationId xmlns:a16="http://schemas.microsoft.com/office/drawing/2014/main" id="{A914664B-45EC-E98F-DDD2-F76BE3FB2C28}"/>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9270" b="19791"/>
          <a:stretch/>
        </p:blipFill>
        <p:spPr>
          <a:xfrm>
            <a:off x="4970585" y="914400"/>
            <a:ext cx="2250829" cy="1371600"/>
          </a:xfrm>
          <a:prstGeom prst="rect">
            <a:avLst/>
          </a:prstGeom>
        </p:spPr>
      </p:pic>
      <p:pic>
        <p:nvPicPr>
          <p:cNvPr id="7" name="Graphic 6">
            <a:extLst>
              <a:ext uri="{FF2B5EF4-FFF2-40B4-BE49-F238E27FC236}">
                <a16:creationId xmlns:a16="http://schemas.microsoft.com/office/drawing/2014/main" id="{7AB55016-17EE-0C3D-3BDD-B9D364EE6B85}"/>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99405" y="5807075"/>
            <a:ext cx="582995" cy="914400"/>
          </a:xfrm>
          <a:prstGeom prst="rect">
            <a:avLst/>
          </a:prstGeom>
        </p:spPr>
      </p:pic>
    </p:spTree>
    <p:custDataLst>
      <p:tags r:id="rId1"/>
    </p:custDataLst>
    <p:extLst>
      <p:ext uri="{BB962C8B-B14F-4D97-AF65-F5344CB8AC3E}">
        <p14:creationId xmlns:p14="http://schemas.microsoft.com/office/powerpoint/2010/main" val="2582789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B16A5756-2886-036D-BF08-874130DFCC8E}"/>
              </a:ext>
            </a:extLst>
          </p:cNvPr>
          <p:cNvSpPr>
            <a:spLocks noGrp="1"/>
          </p:cNvSpPr>
          <p:nvPr>
            <p:ph type="body" sz="quarter" idx="11" hasCustomPrompt="1"/>
          </p:nvPr>
        </p:nvSpPr>
        <p:spPr>
          <a:xfrm>
            <a:off x="1979596" y="2057400"/>
            <a:ext cx="8232808" cy="2743200"/>
          </a:xfrm>
          <a:prstGeom prst="rect">
            <a:avLst/>
          </a:prstGeom>
        </p:spPr>
        <p:txBody>
          <a:bodyPr anchor="ctr"/>
          <a:lstStyle>
            <a:lvl1pPr marL="0" indent="0" algn="ctr">
              <a:lnSpc>
                <a:spcPct val="100000"/>
              </a:lnSpc>
              <a:spcBef>
                <a:spcPts val="0"/>
              </a:spcBef>
              <a:buFont typeface="Arial" panose="020B0604020202020204" pitchFamily="34" charset="0"/>
              <a:buNone/>
              <a:defRPr sz="3000" baseline="0">
                <a:solidFill>
                  <a:schemeClr val="tx1"/>
                </a:solidFill>
              </a:defRPr>
            </a:lvl1pPr>
            <a:lvl2pPr marL="457200" indent="0">
              <a:buNone/>
              <a:defRPr/>
            </a:lvl2pPr>
          </a:lstStyle>
          <a:p>
            <a:pPr lvl="0"/>
            <a:r>
              <a:rPr lang="en-US" dirty="0"/>
              <a:t>Insert the question or statement here. Add an icon above.</a:t>
            </a:r>
            <a:endParaRPr lang="en-CA" dirty="0"/>
          </a:p>
        </p:txBody>
      </p:sp>
      <p:pic>
        <p:nvPicPr>
          <p:cNvPr id="7" name="Graphic 6">
            <a:extLst>
              <a:ext uri="{FF2B5EF4-FFF2-40B4-BE49-F238E27FC236}">
                <a16:creationId xmlns:a16="http://schemas.microsoft.com/office/drawing/2014/main" id="{7AB55016-17EE-0C3D-3BDD-B9D364EE6B8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99405" y="5807075"/>
            <a:ext cx="582995" cy="914400"/>
          </a:xfrm>
          <a:prstGeom prst="rect">
            <a:avLst/>
          </a:prstGeom>
        </p:spPr>
      </p:pic>
      <p:sp>
        <p:nvSpPr>
          <p:cNvPr id="2" name="Title 1">
            <a:extLst>
              <a:ext uri="{FF2B5EF4-FFF2-40B4-BE49-F238E27FC236}">
                <a16:creationId xmlns:a16="http://schemas.microsoft.com/office/drawing/2014/main" id="{01283C55-B83D-1614-249D-4A87EE8C852B}"/>
              </a:ext>
            </a:extLst>
          </p:cNvPr>
          <p:cNvSpPr>
            <a:spLocks noGrp="1"/>
          </p:cNvSpPr>
          <p:nvPr>
            <p:ph type="title"/>
          </p:nvPr>
        </p:nvSpPr>
        <p:spPr>
          <a:xfrm>
            <a:off x="1979596" y="1277754"/>
            <a:ext cx="8232808" cy="779646"/>
          </a:xfrm>
        </p:spPr>
        <p:txBody>
          <a:bodyPr>
            <a:normAutofit/>
          </a:bodyPr>
          <a:lstStyle>
            <a:lvl1pPr algn="ctr">
              <a:defRPr sz="3200"/>
            </a:lvl1pPr>
          </a:lstStyle>
          <a:p>
            <a:r>
              <a:rPr lang="en-US"/>
              <a:t>Click to edit Master title style</a:t>
            </a:r>
            <a:endParaRPr lang="en-CA" dirty="0"/>
          </a:p>
        </p:txBody>
      </p:sp>
    </p:spTree>
    <p:custDataLst>
      <p:tags r:id="rId1"/>
    </p:custDataLst>
    <p:extLst>
      <p:ext uri="{BB962C8B-B14F-4D97-AF65-F5344CB8AC3E}">
        <p14:creationId xmlns:p14="http://schemas.microsoft.com/office/powerpoint/2010/main" val="2406603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ags" Target="../tags/tag18.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65E6AA-587D-DC76-3ABE-7D5D3652A5F0}"/>
              </a:ext>
            </a:extLst>
          </p:cNvPr>
          <p:cNvSpPr txBox="1"/>
          <p:nvPr userDrawn="1"/>
        </p:nvSpPr>
        <p:spPr>
          <a:xfrm>
            <a:off x="609600" y="6397623"/>
            <a:ext cx="54864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cap="all" spc="100" baseline="0" dirty="0">
                <a:solidFill>
                  <a:schemeClr val="accent1"/>
                </a:solidFill>
                <a:latin typeface="Arial" panose="020B0604020202020204" pitchFamily="34" charset="0"/>
                <a:ea typeface="+mn-ea"/>
                <a:cs typeface="Arial" panose="020B0604020202020204" pitchFamily="34" charset="0"/>
              </a:rPr>
              <a:t>EMRG-1612 Introduction to Group Lodging</a:t>
            </a:r>
          </a:p>
        </p:txBody>
      </p:sp>
      <p:sp>
        <p:nvSpPr>
          <p:cNvPr id="2" name="Title Placeholder 1">
            <a:extLst>
              <a:ext uri="{FF2B5EF4-FFF2-40B4-BE49-F238E27FC236}">
                <a16:creationId xmlns:a16="http://schemas.microsoft.com/office/drawing/2014/main" id="{DE23B396-A4FC-9088-F0CD-B744E610728B}"/>
              </a:ext>
            </a:extLst>
          </p:cNvPr>
          <p:cNvSpPr>
            <a:spLocks noGrp="1"/>
          </p:cNvSpPr>
          <p:nvPr>
            <p:ph type="title"/>
          </p:nvPr>
        </p:nvSpPr>
        <p:spPr>
          <a:xfrm>
            <a:off x="609600" y="365125"/>
            <a:ext cx="10972800" cy="1235075"/>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FB2AB43D-6A71-488D-E16C-126EDACAD226}"/>
              </a:ext>
            </a:extLst>
          </p:cNvPr>
          <p:cNvSpPr>
            <a:spLocks noGrp="1"/>
          </p:cNvSpPr>
          <p:nvPr>
            <p:ph type="body" idx="1"/>
          </p:nvPr>
        </p:nvSpPr>
        <p:spPr>
          <a:xfrm>
            <a:off x="609600" y="1825624"/>
            <a:ext cx="10972800" cy="43465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custDataLst>
      <p:tags r:id="rId17"/>
    </p:custDataLst>
    <p:extLst>
      <p:ext uri="{BB962C8B-B14F-4D97-AF65-F5344CB8AC3E}">
        <p14:creationId xmlns:p14="http://schemas.microsoft.com/office/powerpoint/2010/main" val="302922992"/>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9" r:id="rId3"/>
    <p:sldLayoutId id="2147483660" r:id="rId4"/>
    <p:sldLayoutId id="2147483650" r:id="rId5"/>
    <p:sldLayoutId id="2147483662" r:id="rId6"/>
    <p:sldLayoutId id="2147483654" r:id="rId7"/>
    <p:sldLayoutId id="2147483656" r:id="rId8"/>
    <p:sldLayoutId id="2147483661" r:id="rId9"/>
    <p:sldLayoutId id="2147483658" r:id="rId10"/>
    <p:sldLayoutId id="2147483657" r:id="rId11"/>
    <p:sldLayoutId id="2147483664" r:id="rId12"/>
    <p:sldLayoutId id="2147483651" r:id="rId13"/>
    <p:sldLayoutId id="2147483655" r:id="rId14"/>
    <p:sldLayoutId id="2147483680" r:id="rId15"/>
  </p:sldLayoutIdLst>
  <p:txStyles>
    <p:titleStyle>
      <a:lvl1pPr algn="l" defTabSz="914400" rtl="0" eaLnBrk="1" latinLnBrk="0" hangingPunct="1">
        <a:lnSpc>
          <a:spcPct val="90000"/>
        </a:lnSpc>
        <a:spcBef>
          <a:spcPct val="0"/>
        </a:spcBef>
        <a:buNone/>
        <a:defRPr sz="4400"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296" userDrawn="1">
          <p15:clr>
            <a:srgbClr val="F26B43"/>
          </p15:clr>
        </p15:guide>
        <p15:guide id="4" pos="384" userDrawn="1">
          <p15:clr>
            <a:srgbClr val="F26B43"/>
          </p15:clr>
        </p15:guide>
        <p15:guide id="5" orient="horz" pos="3888" userDrawn="1">
          <p15:clr>
            <a:srgbClr val="F26B43"/>
          </p15:clr>
        </p15:guide>
        <p15:guide id="6" orient="horz" pos="100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65E6AA-587D-DC76-3ABE-7D5D3652A5F0}"/>
              </a:ext>
            </a:extLst>
          </p:cNvPr>
          <p:cNvSpPr txBox="1"/>
          <p:nvPr userDrawn="1"/>
        </p:nvSpPr>
        <p:spPr>
          <a:xfrm>
            <a:off x="609600" y="6397623"/>
            <a:ext cx="54864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cap="all" spc="100" baseline="0" dirty="0">
                <a:solidFill>
                  <a:schemeClr val="accent1"/>
                </a:solidFill>
                <a:latin typeface="Arial" panose="020B0604020202020204" pitchFamily="34" charset="0"/>
                <a:ea typeface="+mn-ea"/>
                <a:cs typeface="Arial" panose="020B0604020202020204" pitchFamily="34" charset="0"/>
              </a:rPr>
              <a:t>EMRG-1600 Introduction to Emergency Support Services</a:t>
            </a:r>
          </a:p>
        </p:txBody>
      </p:sp>
      <p:sp>
        <p:nvSpPr>
          <p:cNvPr id="2" name="Title Placeholder 1">
            <a:extLst>
              <a:ext uri="{FF2B5EF4-FFF2-40B4-BE49-F238E27FC236}">
                <a16:creationId xmlns:a16="http://schemas.microsoft.com/office/drawing/2014/main" id="{DE23B396-A4FC-9088-F0CD-B744E610728B}"/>
              </a:ext>
            </a:extLst>
          </p:cNvPr>
          <p:cNvSpPr>
            <a:spLocks noGrp="1"/>
          </p:cNvSpPr>
          <p:nvPr>
            <p:ph type="title"/>
          </p:nvPr>
        </p:nvSpPr>
        <p:spPr>
          <a:xfrm>
            <a:off x="609600" y="365125"/>
            <a:ext cx="10972800" cy="1235075"/>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FB2AB43D-6A71-488D-E16C-126EDACAD226}"/>
              </a:ext>
            </a:extLst>
          </p:cNvPr>
          <p:cNvSpPr>
            <a:spLocks noGrp="1"/>
          </p:cNvSpPr>
          <p:nvPr>
            <p:ph type="body" idx="1"/>
          </p:nvPr>
        </p:nvSpPr>
        <p:spPr>
          <a:xfrm>
            <a:off x="609600" y="1825624"/>
            <a:ext cx="10972800" cy="43465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ustDataLst>
      <p:tags r:id="rId16"/>
    </p:custDataLst>
    <p:extLst>
      <p:ext uri="{BB962C8B-B14F-4D97-AF65-F5344CB8AC3E}">
        <p14:creationId xmlns:p14="http://schemas.microsoft.com/office/powerpoint/2010/main" val="37052447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txStyles>
    <p:titleStyle>
      <a:lvl1pPr algn="l" defTabSz="914400" rtl="0" eaLnBrk="1" latinLnBrk="0" hangingPunct="1">
        <a:lnSpc>
          <a:spcPct val="90000"/>
        </a:lnSpc>
        <a:spcBef>
          <a:spcPct val="0"/>
        </a:spcBef>
        <a:buNone/>
        <a:defRPr sz="4400"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96">
          <p15:clr>
            <a:srgbClr val="F26B43"/>
          </p15:clr>
        </p15:guide>
        <p15:guide id="4" pos="384">
          <p15:clr>
            <a:srgbClr val="F26B43"/>
          </p15:clr>
        </p15:guide>
        <p15:guide id="5" orient="horz" pos="3888">
          <p15:clr>
            <a:srgbClr val="F26B43"/>
          </p15:clr>
        </p15:guide>
        <p15:guide id="6" orient="horz" pos="10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4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4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4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47.xml"/><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48.xml"/><Relationship Id="rId4" Type="http://schemas.openxmlformats.org/officeDocument/2006/relationships/image" Target="../media/image28.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4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51.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5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8.xml"/><Relationship Id="rId1" Type="http://schemas.openxmlformats.org/officeDocument/2006/relationships/tags" Target="../tags/tag3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53.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54.xml"/><Relationship Id="rId4" Type="http://schemas.openxmlformats.org/officeDocument/2006/relationships/image" Target="../media/image32.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55.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56.xml"/><Relationship Id="rId4" Type="http://schemas.openxmlformats.org/officeDocument/2006/relationships/image" Target="../media/image34.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57.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5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5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tags" Target="../tags/tag6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6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tags" Target="../tags/tag62.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notesSlide" Target="../notesSlides/notesSlide3.xml"/><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slideLayout" Target="../slideLayouts/slideLayout4.xml"/><Relationship Id="rId1" Type="http://schemas.openxmlformats.org/officeDocument/2006/relationships/tags" Target="../tags/tag36.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6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ags" Target="../tags/tag6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3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3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3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4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4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069F235-4F45-D44E-2032-7E39BBE80E23}"/>
              </a:ext>
            </a:extLst>
          </p:cNvPr>
          <p:cNvSpPr>
            <a:spLocks noGrp="1"/>
          </p:cNvSpPr>
          <p:nvPr>
            <p:ph type="ctrTitle"/>
          </p:nvPr>
        </p:nvSpPr>
        <p:spPr/>
        <p:txBody>
          <a:bodyPr>
            <a:normAutofit/>
          </a:bodyPr>
          <a:lstStyle/>
          <a:p>
            <a:r>
              <a:rPr lang="en-US" sz="3100" dirty="0"/>
              <a:t>EMRG-1612</a:t>
            </a:r>
            <a:br>
              <a:rPr lang="en-US" dirty="0"/>
            </a:br>
            <a:r>
              <a:rPr lang="en-US" dirty="0"/>
              <a:t>Introduction to Group Lodging</a:t>
            </a:r>
            <a:endParaRPr lang="en-CA" dirty="0"/>
          </a:p>
        </p:txBody>
      </p:sp>
    </p:spTree>
    <p:custDataLst>
      <p:tags r:id="rId1"/>
    </p:custDataLst>
    <p:extLst>
      <p:ext uri="{BB962C8B-B14F-4D97-AF65-F5344CB8AC3E}">
        <p14:creationId xmlns:p14="http://schemas.microsoft.com/office/powerpoint/2010/main" val="2217058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45592-269B-1FA3-3F5D-23DD0C905A5F}"/>
              </a:ext>
            </a:extLst>
          </p:cNvPr>
          <p:cNvSpPr>
            <a:spLocks noGrp="1"/>
          </p:cNvSpPr>
          <p:nvPr>
            <p:ph type="title"/>
          </p:nvPr>
        </p:nvSpPr>
        <p:spPr/>
        <p:txBody>
          <a:bodyPr/>
          <a:lstStyle/>
          <a:p>
            <a:r>
              <a:rPr lang="en-US" dirty="0"/>
              <a:t>About Group Lodging</a:t>
            </a:r>
            <a:endParaRPr lang="en-CA" dirty="0"/>
          </a:p>
        </p:txBody>
      </p:sp>
      <p:sp>
        <p:nvSpPr>
          <p:cNvPr id="3" name="Content Placeholder 2">
            <a:extLst>
              <a:ext uri="{FF2B5EF4-FFF2-40B4-BE49-F238E27FC236}">
                <a16:creationId xmlns:a16="http://schemas.microsoft.com/office/drawing/2014/main" id="{1167A1C6-8194-B74F-C8E6-5D7FB5F3654D}"/>
              </a:ext>
            </a:extLst>
          </p:cNvPr>
          <p:cNvSpPr>
            <a:spLocks noGrp="1"/>
          </p:cNvSpPr>
          <p:nvPr>
            <p:ph idx="1"/>
          </p:nvPr>
        </p:nvSpPr>
        <p:spPr/>
        <p:txBody>
          <a:bodyPr/>
          <a:lstStyle/>
          <a:p>
            <a:r>
              <a:rPr lang="en-US" dirty="0"/>
              <a:t>Services provided at a group lodging facility depend on the circumstance</a:t>
            </a:r>
          </a:p>
          <a:p>
            <a:pPr marL="0" indent="0">
              <a:buNone/>
            </a:pPr>
            <a:endParaRPr lang="en-US" dirty="0"/>
          </a:p>
          <a:p>
            <a:r>
              <a:rPr lang="en-US" dirty="0"/>
              <a:t>Group lodging is usually opened during a level 3 response (multiple dwellings involved)</a:t>
            </a:r>
          </a:p>
        </p:txBody>
      </p:sp>
    </p:spTree>
    <p:custDataLst>
      <p:tags r:id="rId1"/>
    </p:custDataLst>
    <p:extLst>
      <p:ext uri="{BB962C8B-B14F-4D97-AF65-F5344CB8AC3E}">
        <p14:creationId xmlns:p14="http://schemas.microsoft.com/office/powerpoint/2010/main" val="2941257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C3534D-E298-9D96-7DD1-17A72620F142}"/>
              </a:ext>
            </a:extLst>
          </p:cNvPr>
          <p:cNvSpPr>
            <a:spLocks noGrp="1"/>
          </p:cNvSpPr>
          <p:nvPr>
            <p:ph type="body" sz="quarter" idx="11"/>
          </p:nvPr>
        </p:nvSpPr>
        <p:spPr/>
        <p:txBody>
          <a:bodyPr/>
          <a:lstStyle/>
          <a:p>
            <a:r>
              <a:rPr lang="en-US" altLang="en-US" dirty="0">
                <a:solidFill>
                  <a:srgbClr val="000000"/>
                </a:solidFill>
              </a:rPr>
              <a:t>W</a:t>
            </a:r>
            <a:r>
              <a:rPr lang="en-US" altLang="en-US" dirty="0">
                <a:solidFill>
                  <a:srgbClr val="000000"/>
                </a:solidFill>
                <a:latin typeface="Arial" panose="020B0604020202020204" pitchFamily="34" charset="0"/>
                <a:cs typeface="Arial" panose="020B0604020202020204" pitchFamily="34" charset="0"/>
              </a:rPr>
              <a:t>hat is the difference between reception </a:t>
            </a:r>
            <a:r>
              <a:rPr lang="en-US" altLang="en-US" dirty="0" err="1">
                <a:solidFill>
                  <a:srgbClr val="000000"/>
                </a:solidFill>
                <a:latin typeface="Arial" panose="020B0604020202020204" pitchFamily="34" charset="0"/>
                <a:cs typeface="Arial" panose="020B0604020202020204" pitchFamily="34" charset="0"/>
              </a:rPr>
              <a:t>centres</a:t>
            </a:r>
            <a:r>
              <a:rPr lang="en-US" altLang="en-US" dirty="0">
                <a:solidFill>
                  <a:srgbClr val="000000"/>
                </a:solidFill>
                <a:latin typeface="Arial" panose="020B0604020202020204" pitchFamily="34" charset="0"/>
                <a:cs typeface="Arial" panose="020B0604020202020204" pitchFamily="34" charset="0"/>
              </a:rPr>
              <a:t> and group lodging? </a:t>
            </a:r>
            <a:endParaRPr lang="en-CA" dirty="0"/>
          </a:p>
        </p:txBody>
      </p:sp>
    </p:spTree>
    <p:custDataLst>
      <p:tags r:id="rId1"/>
    </p:custDataLst>
    <p:extLst>
      <p:ext uri="{BB962C8B-B14F-4D97-AF65-F5344CB8AC3E}">
        <p14:creationId xmlns:p14="http://schemas.microsoft.com/office/powerpoint/2010/main" val="1916194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4FECEE-A49C-9D1A-9DC7-35BEF4431E4E}"/>
              </a:ext>
            </a:extLst>
          </p:cNvPr>
          <p:cNvSpPr>
            <a:spLocks noGrp="1"/>
          </p:cNvSpPr>
          <p:nvPr>
            <p:ph type="body" sz="quarter" idx="11"/>
          </p:nvPr>
        </p:nvSpPr>
        <p:spPr/>
        <p:txBody>
          <a:bodyPr/>
          <a:lstStyle/>
          <a:p>
            <a:pPr marL="0" indent="0">
              <a:buFontTx/>
              <a:buNone/>
              <a:defRPr/>
            </a:pPr>
            <a:r>
              <a:rPr lang="en-US" b="1" dirty="0"/>
              <a:t>In Small Groups</a:t>
            </a:r>
          </a:p>
          <a:p>
            <a:pPr marL="457200" indent="-457200">
              <a:buFont typeface="Arial" panose="020B0604020202020204" pitchFamily="34" charset="0"/>
              <a:buChar char="•"/>
              <a:defRPr/>
            </a:pPr>
            <a:r>
              <a:rPr lang="en-US" b="0" dirty="0"/>
              <a:t>Navigate to the </a:t>
            </a:r>
            <a:r>
              <a:rPr lang="en-US" b="0" i="1" dirty="0"/>
              <a:t>Matching Services</a:t>
            </a:r>
            <a:r>
              <a:rPr lang="en-US" i="1" dirty="0"/>
              <a:t> </a:t>
            </a:r>
            <a:r>
              <a:rPr lang="en-US" b="0" dirty="0"/>
              <a:t>activity in the Participant Guide</a:t>
            </a:r>
          </a:p>
          <a:p>
            <a:pPr marL="457200" indent="-457200">
              <a:buFont typeface="Arial" panose="020B0604020202020204" pitchFamily="34" charset="0"/>
              <a:buChar char="•"/>
              <a:defRPr/>
            </a:pPr>
            <a:r>
              <a:rPr lang="en-US" b="0" dirty="0"/>
              <a:t>Assign letter(s) to the space provided for each service.</a:t>
            </a:r>
          </a:p>
          <a:p>
            <a:pPr marL="457200" indent="-457200">
              <a:buFont typeface="Arial" panose="020B0604020202020204" pitchFamily="34" charset="0"/>
              <a:buChar char="•"/>
              <a:defRPr/>
            </a:pPr>
            <a:r>
              <a:rPr lang="en-US" b="0" dirty="0"/>
              <a:t>Each choice may be used more than once</a:t>
            </a:r>
          </a:p>
          <a:p>
            <a:endParaRPr lang="en-CA" dirty="0"/>
          </a:p>
        </p:txBody>
      </p:sp>
      <p:sp>
        <p:nvSpPr>
          <p:cNvPr id="3" name="Title 2">
            <a:extLst>
              <a:ext uri="{FF2B5EF4-FFF2-40B4-BE49-F238E27FC236}">
                <a16:creationId xmlns:a16="http://schemas.microsoft.com/office/drawing/2014/main" id="{F20B0550-3574-DEED-E01E-82D16F9EA19A}"/>
              </a:ext>
            </a:extLst>
          </p:cNvPr>
          <p:cNvSpPr>
            <a:spLocks noGrp="1"/>
          </p:cNvSpPr>
          <p:nvPr>
            <p:ph type="title"/>
          </p:nvPr>
        </p:nvSpPr>
        <p:spPr/>
        <p:txBody>
          <a:bodyPr/>
          <a:lstStyle/>
          <a:p>
            <a:r>
              <a:rPr lang="en-US" dirty="0"/>
              <a:t>Matching Services</a:t>
            </a:r>
            <a:endParaRPr lang="en-CA" dirty="0"/>
          </a:p>
        </p:txBody>
      </p:sp>
    </p:spTree>
    <p:custDataLst>
      <p:tags r:id="rId1"/>
    </p:custDataLst>
    <p:extLst>
      <p:ext uri="{BB962C8B-B14F-4D97-AF65-F5344CB8AC3E}">
        <p14:creationId xmlns:p14="http://schemas.microsoft.com/office/powerpoint/2010/main" val="1228138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90403-8888-948D-E14C-78EB70750996}"/>
              </a:ext>
            </a:extLst>
          </p:cNvPr>
          <p:cNvSpPr>
            <a:spLocks noGrp="1"/>
          </p:cNvSpPr>
          <p:nvPr>
            <p:ph type="title"/>
          </p:nvPr>
        </p:nvSpPr>
        <p:spPr/>
        <p:txBody>
          <a:bodyPr/>
          <a:lstStyle/>
          <a:p>
            <a:r>
              <a:rPr lang="en-US" dirty="0"/>
              <a:t>Group Lodging Structure</a:t>
            </a:r>
            <a:endParaRPr lang="en-CA" dirty="0"/>
          </a:p>
        </p:txBody>
      </p:sp>
      <p:sp>
        <p:nvSpPr>
          <p:cNvPr id="3" name="Text Placeholder 2">
            <a:extLst>
              <a:ext uri="{FF2B5EF4-FFF2-40B4-BE49-F238E27FC236}">
                <a16:creationId xmlns:a16="http://schemas.microsoft.com/office/drawing/2014/main" id="{8EC4C5C2-82E7-A0F1-3E20-4643584C9003}"/>
              </a:ext>
            </a:extLst>
          </p:cNvPr>
          <p:cNvSpPr>
            <a:spLocks noGrp="1"/>
          </p:cNvSpPr>
          <p:nvPr>
            <p:ph type="body" idx="1"/>
          </p:nvPr>
        </p:nvSpPr>
        <p:spPr/>
        <p:txBody>
          <a:bodyPr/>
          <a:lstStyle/>
          <a:p>
            <a:r>
              <a:rPr lang="en-US" dirty="0"/>
              <a:t>Module 2</a:t>
            </a:r>
            <a:endParaRPr lang="en-CA" dirty="0"/>
          </a:p>
        </p:txBody>
      </p:sp>
    </p:spTree>
    <p:custDataLst>
      <p:tags r:id="rId1"/>
    </p:custDataLst>
    <p:extLst>
      <p:ext uri="{BB962C8B-B14F-4D97-AF65-F5344CB8AC3E}">
        <p14:creationId xmlns:p14="http://schemas.microsoft.com/office/powerpoint/2010/main" val="1463906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8446A-33AF-5B96-ECAA-96A457B3F697}"/>
              </a:ext>
            </a:extLst>
          </p:cNvPr>
          <p:cNvSpPr>
            <a:spLocks noGrp="1"/>
          </p:cNvSpPr>
          <p:nvPr>
            <p:ph type="title"/>
          </p:nvPr>
        </p:nvSpPr>
        <p:spPr/>
        <p:txBody>
          <a:bodyPr/>
          <a:lstStyle/>
          <a:p>
            <a:r>
              <a:rPr lang="en-US" dirty="0"/>
              <a:t>Five Primary Management Functions</a:t>
            </a:r>
            <a:endParaRPr lang="en-CA" dirty="0"/>
          </a:p>
        </p:txBody>
      </p:sp>
      <p:sp>
        <p:nvSpPr>
          <p:cNvPr id="3" name="Content Placeholder 2">
            <a:extLst>
              <a:ext uri="{FF2B5EF4-FFF2-40B4-BE49-F238E27FC236}">
                <a16:creationId xmlns:a16="http://schemas.microsoft.com/office/drawing/2014/main" id="{92DD9104-2C9A-3C15-2845-D181BB31E2B8}"/>
              </a:ext>
            </a:extLst>
          </p:cNvPr>
          <p:cNvSpPr>
            <a:spLocks noGrp="1"/>
          </p:cNvSpPr>
          <p:nvPr>
            <p:ph idx="1"/>
          </p:nvPr>
        </p:nvSpPr>
        <p:spPr/>
        <p:txBody>
          <a:bodyPr/>
          <a:lstStyle/>
          <a:p>
            <a:endParaRPr lang="en-CA"/>
          </a:p>
        </p:txBody>
      </p:sp>
      <p:pic>
        <p:nvPicPr>
          <p:cNvPr id="4" name="Picture 3">
            <a:extLst>
              <a:ext uri="{FF2B5EF4-FFF2-40B4-BE49-F238E27FC236}">
                <a16:creationId xmlns:a16="http://schemas.microsoft.com/office/drawing/2014/main" id="{A8FE65D6-0A55-4C39-C156-F561671E57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274" y="2859994"/>
            <a:ext cx="10304531" cy="2512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096311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9D3D45-6E4B-C02F-DA6C-09E9B8B18D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5452" y="385011"/>
            <a:ext cx="7721096" cy="5450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45327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BEE634-E0E2-05A9-83EB-5F5E10A44790}"/>
              </a:ext>
            </a:extLst>
          </p:cNvPr>
          <p:cNvSpPr>
            <a:spLocks noGrp="1"/>
          </p:cNvSpPr>
          <p:nvPr>
            <p:ph type="body" sz="quarter" idx="11"/>
          </p:nvPr>
        </p:nvSpPr>
        <p:spPr/>
        <p:txBody>
          <a:bodyPr/>
          <a:lstStyle/>
          <a:p>
            <a:pPr marL="0" indent="0">
              <a:buFontTx/>
              <a:buNone/>
              <a:defRPr/>
            </a:pPr>
            <a:r>
              <a:rPr lang="en-US" b="1" dirty="0"/>
              <a:t>In Small Groups</a:t>
            </a:r>
          </a:p>
          <a:p>
            <a:pPr marL="457200" indent="-457200">
              <a:buFont typeface="Arial" panose="020B0604020202020204" pitchFamily="34" charset="0"/>
              <a:buChar char="•"/>
              <a:defRPr/>
            </a:pPr>
            <a:r>
              <a:rPr lang="en-US" b="0" dirty="0"/>
              <a:t>Organize the task cards into the correct group lodging function.</a:t>
            </a:r>
            <a:endParaRPr lang="en-CA" b="0" dirty="0"/>
          </a:p>
          <a:p>
            <a:endParaRPr lang="en-CA" dirty="0"/>
          </a:p>
        </p:txBody>
      </p:sp>
      <p:sp>
        <p:nvSpPr>
          <p:cNvPr id="3" name="Title 2">
            <a:extLst>
              <a:ext uri="{FF2B5EF4-FFF2-40B4-BE49-F238E27FC236}">
                <a16:creationId xmlns:a16="http://schemas.microsoft.com/office/drawing/2014/main" id="{20C3AD98-6495-4871-10EB-9860A3CF6075}"/>
              </a:ext>
            </a:extLst>
          </p:cNvPr>
          <p:cNvSpPr>
            <a:spLocks noGrp="1"/>
          </p:cNvSpPr>
          <p:nvPr>
            <p:ph type="title"/>
          </p:nvPr>
        </p:nvSpPr>
        <p:spPr/>
        <p:txBody>
          <a:bodyPr/>
          <a:lstStyle/>
          <a:p>
            <a:r>
              <a:rPr lang="en-US" dirty="0"/>
              <a:t>Task Cards</a:t>
            </a:r>
            <a:endParaRPr lang="en-CA" dirty="0"/>
          </a:p>
        </p:txBody>
      </p:sp>
    </p:spTree>
    <p:custDataLst>
      <p:tags r:id="rId1"/>
    </p:custDataLst>
    <p:extLst>
      <p:ext uri="{BB962C8B-B14F-4D97-AF65-F5344CB8AC3E}">
        <p14:creationId xmlns:p14="http://schemas.microsoft.com/office/powerpoint/2010/main" val="2012016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AAE04-4C8A-BA53-6A2B-457291D557AF}"/>
              </a:ext>
            </a:extLst>
          </p:cNvPr>
          <p:cNvSpPr>
            <a:spLocks noGrp="1"/>
          </p:cNvSpPr>
          <p:nvPr>
            <p:ph type="title"/>
          </p:nvPr>
        </p:nvSpPr>
        <p:spPr/>
        <p:txBody>
          <a:bodyPr/>
          <a:lstStyle/>
          <a:p>
            <a:r>
              <a:rPr lang="en-US" dirty="0"/>
              <a:t>Working in Group Lodging</a:t>
            </a:r>
            <a:endParaRPr lang="en-CA" dirty="0"/>
          </a:p>
        </p:txBody>
      </p:sp>
      <p:sp>
        <p:nvSpPr>
          <p:cNvPr id="3" name="Text Placeholder 2">
            <a:extLst>
              <a:ext uri="{FF2B5EF4-FFF2-40B4-BE49-F238E27FC236}">
                <a16:creationId xmlns:a16="http://schemas.microsoft.com/office/drawing/2014/main" id="{4446649F-7C81-E8C3-EE42-23BA270A307F}"/>
              </a:ext>
            </a:extLst>
          </p:cNvPr>
          <p:cNvSpPr>
            <a:spLocks noGrp="1"/>
          </p:cNvSpPr>
          <p:nvPr>
            <p:ph type="body" idx="1"/>
          </p:nvPr>
        </p:nvSpPr>
        <p:spPr/>
        <p:txBody>
          <a:bodyPr/>
          <a:lstStyle/>
          <a:p>
            <a:r>
              <a:rPr lang="en-US" dirty="0"/>
              <a:t>Module 3</a:t>
            </a:r>
            <a:endParaRPr lang="en-CA" dirty="0"/>
          </a:p>
        </p:txBody>
      </p:sp>
    </p:spTree>
    <p:custDataLst>
      <p:tags r:id="rId1"/>
    </p:custDataLst>
    <p:extLst>
      <p:ext uri="{BB962C8B-B14F-4D97-AF65-F5344CB8AC3E}">
        <p14:creationId xmlns:p14="http://schemas.microsoft.com/office/powerpoint/2010/main" val="2394104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C0F44-276C-2D17-E813-CC5129ECFCB8}"/>
              </a:ext>
            </a:extLst>
          </p:cNvPr>
          <p:cNvSpPr>
            <a:spLocks noGrp="1"/>
          </p:cNvSpPr>
          <p:nvPr>
            <p:ph type="title"/>
          </p:nvPr>
        </p:nvSpPr>
        <p:spPr/>
        <p:txBody>
          <a:bodyPr/>
          <a:lstStyle/>
          <a:p>
            <a:r>
              <a:rPr lang="en-US" dirty="0"/>
              <a:t>Working Group Lodging</a:t>
            </a:r>
            <a:endParaRPr lang="en-CA" dirty="0"/>
          </a:p>
        </p:txBody>
      </p:sp>
      <p:sp>
        <p:nvSpPr>
          <p:cNvPr id="3" name="Content Placeholder 2">
            <a:extLst>
              <a:ext uri="{FF2B5EF4-FFF2-40B4-BE49-F238E27FC236}">
                <a16:creationId xmlns:a16="http://schemas.microsoft.com/office/drawing/2014/main" id="{5880FE4D-BBB0-E061-37C5-A4FF49D2B4CD}"/>
              </a:ext>
            </a:extLst>
          </p:cNvPr>
          <p:cNvSpPr>
            <a:spLocks noGrp="1"/>
          </p:cNvSpPr>
          <p:nvPr>
            <p:ph idx="1"/>
          </p:nvPr>
        </p:nvSpPr>
        <p:spPr/>
        <p:txBody>
          <a:bodyPr/>
          <a:lstStyle/>
          <a:p>
            <a:r>
              <a:rPr lang="en-US" dirty="0"/>
              <a:t>Call out</a:t>
            </a:r>
          </a:p>
          <a:p>
            <a:endParaRPr lang="en-US" dirty="0"/>
          </a:p>
          <a:p>
            <a:r>
              <a:rPr lang="en-US" dirty="0"/>
              <a:t>Personal Preparedness</a:t>
            </a:r>
          </a:p>
          <a:p>
            <a:endParaRPr lang="en-US" dirty="0"/>
          </a:p>
          <a:p>
            <a:r>
              <a:rPr lang="en-US" dirty="0"/>
              <a:t>Reporting to work</a:t>
            </a:r>
            <a:endParaRPr lang="en-CA" dirty="0"/>
          </a:p>
        </p:txBody>
      </p:sp>
      <p:pic>
        <p:nvPicPr>
          <p:cNvPr id="4" name="Picture 2" descr="C:\Users\eyip\AppData\Local\Microsoft\Windows\Temporary Internet Files\Content.IE5\3VA6CMXD\MC900439835[1].png">
            <a:extLst>
              <a:ext uri="{FF2B5EF4-FFF2-40B4-BE49-F238E27FC236}">
                <a16:creationId xmlns:a16="http://schemas.microsoft.com/office/drawing/2014/main" id="{915E164F-BCF7-BC5E-9B38-66B9018B4A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0762" y="2095750"/>
            <a:ext cx="31623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52536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8265A-E582-CEB9-5360-81AA32147976}"/>
              </a:ext>
            </a:extLst>
          </p:cNvPr>
          <p:cNvSpPr>
            <a:spLocks noGrp="1"/>
          </p:cNvSpPr>
          <p:nvPr>
            <p:ph type="title"/>
          </p:nvPr>
        </p:nvSpPr>
        <p:spPr/>
        <p:txBody>
          <a:bodyPr/>
          <a:lstStyle/>
          <a:p>
            <a:r>
              <a:rPr lang="en-US" dirty="0"/>
              <a:t>Group Lodging Set-Up</a:t>
            </a:r>
            <a:endParaRPr lang="en-CA" dirty="0"/>
          </a:p>
        </p:txBody>
      </p:sp>
      <p:sp>
        <p:nvSpPr>
          <p:cNvPr id="3" name="Content Placeholder 2">
            <a:extLst>
              <a:ext uri="{FF2B5EF4-FFF2-40B4-BE49-F238E27FC236}">
                <a16:creationId xmlns:a16="http://schemas.microsoft.com/office/drawing/2014/main" id="{6D049B15-8BA9-C333-7068-C98085CA8D8F}"/>
              </a:ext>
            </a:extLst>
          </p:cNvPr>
          <p:cNvSpPr>
            <a:spLocks noGrp="1"/>
          </p:cNvSpPr>
          <p:nvPr>
            <p:ph idx="1"/>
          </p:nvPr>
        </p:nvSpPr>
        <p:spPr/>
        <p:txBody>
          <a:bodyPr/>
          <a:lstStyle/>
          <a:p>
            <a:r>
              <a:rPr lang="en-US" altLang="en-US" dirty="0"/>
              <a:t>Group lodging kit</a:t>
            </a:r>
          </a:p>
          <a:p>
            <a:endParaRPr lang="en-US" altLang="en-US" dirty="0"/>
          </a:p>
          <a:p>
            <a:r>
              <a:rPr lang="en-US" altLang="en-US" dirty="0"/>
              <a:t>Additional equipment and supplies</a:t>
            </a:r>
          </a:p>
          <a:p>
            <a:pPr marL="0" indent="0">
              <a:buNone/>
            </a:pPr>
            <a:endParaRPr lang="en-US" altLang="en-US" dirty="0"/>
          </a:p>
          <a:p>
            <a:r>
              <a:rPr lang="en-US" altLang="en-US" dirty="0"/>
              <a:t>Function/service areas</a:t>
            </a:r>
          </a:p>
          <a:p>
            <a:endParaRPr lang="en-CA" dirty="0"/>
          </a:p>
        </p:txBody>
      </p:sp>
      <p:pic>
        <p:nvPicPr>
          <p:cNvPr id="4" name="Picture 3">
            <a:extLst>
              <a:ext uri="{FF2B5EF4-FFF2-40B4-BE49-F238E27FC236}">
                <a16:creationId xmlns:a16="http://schemas.microsoft.com/office/drawing/2014/main" id="{D8A5C320-8B97-8313-88BD-BBCF7D85B3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3175" y="2425698"/>
            <a:ext cx="4191000"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156593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799AC668-B5C1-C002-ABC6-16A16B071436}"/>
              </a:ext>
            </a:extLst>
          </p:cNvPr>
          <p:cNvSpPr>
            <a:spLocks noGrp="1"/>
          </p:cNvSpPr>
          <p:nvPr>
            <p:ph type="body" sz="quarter" idx="4294967295"/>
          </p:nvPr>
        </p:nvSpPr>
        <p:spPr>
          <a:xfrm>
            <a:off x="4447308" y="591344"/>
            <a:ext cx="6906491" cy="5585619"/>
          </a:xfrm>
        </p:spPr>
        <p:txBody>
          <a:bodyPr vert="horz" lIns="91440" tIns="45720" rIns="91440" bIns="45720" rtlCol="0" anchor="ctr">
            <a:normAutofit/>
          </a:bodyPr>
          <a:lstStyle/>
          <a:p>
            <a:pPr marL="0" indent="0">
              <a:buNone/>
            </a:pPr>
            <a:r>
              <a:rPr lang="en-US" b="1" dirty="0"/>
              <a:t>We respectfully acknowledge the Justice Institute of British Columbia’s New Westminster campus is located on the unceded Traditional Territories of the </a:t>
            </a:r>
            <a:r>
              <a:rPr lang="en-US" b="1" dirty="0" err="1"/>
              <a:t>qiqéyt</a:t>
            </a:r>
            <a:r>
              <a:rPr lang="en-US" b="1" dirty="0"/>
              <a:t> (</a:t>
            </a:r>
            <a:r>
              <a:rPr lang="en-US" b="1" dirty="0" err="1"/>
              <a:t>Qayqayt</a:t>
            </a:r>
            <a:r>
              <a:rPr lang="en-US" b="1" dirty="0"/>
              <a:t>), </a:t>
            </a:r>
            <a:r>
              <a:rPr lang="en-US" b="1" dirty="0" err="1"/>
              <a:t>xʷməθkʷəy̓əm</a:t>
            </a:r>
            <a:r>
              <a:rPr lang="en-US" b="1" dirty="0"/>
              <a:t> (Musqueam) and Coast Salish people.</a:t>
            </a:r>
          </a:p>
        </p:txBody>
      </p:sp>
    </p:spTree>
    <p:custDataLst>
      <p:tags r:id="rId1"/>
    </p:custDataLst>
    <p:extLst>
      <p:ext uri="{BB962C8B-B14F-4D97-AF65-F5344CB8AC3E}">
        <p14:creationId xmlns:p14="http://schemas.microsoft.com/office/powerpoint/2010/main" val="2376259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39111-7419-4CEE-E9C7-7031C4B31FE8}"/>
              </a:ext>
            </a:extLst>
          </p:cNvPr>
          <p:cNvSpPr>
            <a:spLocks noGrp="1"/>
          </p:cNvSpPr>
          <p:nvPr>
            <p:ph type="title"/>
          </p:nvPr>
        </p:nvSpPr>
        <p:spPr>
          <a:xfrm>
            <a:off x="609600" y="365125"/>
            <a:ext cx="6420980" cy="1235075"/>
          </a:xfrm>
        </p:spPr>
        <p:txBody>
          <a:bodyPr>
            <a:normAutofit fontScale="90000"/>
          </a:bodyPr>
          <a:lstStyle/>
          <a:p>
            <a:r>
              <a:rPr lang="en-US" dirty="0"/>
              <a:t>Sample Floor Plan for Facility with Rooms</a:t>
            </a:r>
            <a:endParaRPr lang="en-CA" dirty="0"/>
          </a:p>
        </p:txBody>
      </p:sp>
      <p:pic>
        <p:nvPicPr>
          <p:cNvPr id="3" name="Picture 1">
            <a:extLst>
              <a:ext uri="{FF2B5EF4-FFF2-40B4-BE49-F238E27FC236}">
                <a16:creationId xmlns:a16="http://schemas.microsoft.com/office/drawing/2014/main" id="{DBD2AF11-5BC3-7EBC-2B93-56D4E125F009}"/>
              </a:ext>
            </a:extLst>
          </p:cNvPr>
          <p:cNvPicPr>
            <a:picLocks noChangeAspect="1"/>
          </p:cNvPicPr>
          <p:nvPr/>
        </p:nvPicPr>
        <p:blipFill rotWithShape="1">
          <a:blip r:embed="rId4">
            <a:extLst>
              <a:ext uri="{28A0092B-C50C-407E-A947-70E740481C1C}">
                <a14:useLocalDpi xmlns:a14="http://schemas.microsoft.com/office/drawing/2010/main" val="0"/>
              </a:ext>
            </a:extLst>
          </a:blip>
          <a:srcRect t="4504" b="1573"/>
          <a:stretch/>
        </p:blipFill>
        <p:spPr bwMode="auto">
          <a:xfrm>
            <a:off x="6271541" y="365125"/>
            <a:ext cx="4868545" cy="55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296164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39111-7419-4CEE-E9C7-7031C4B31FE8}"/>
              </a:ext>
            </a:extLst>
          </p:cNvPr>
          <p:cNvSpPr>
            <a:spLocks noGrp="1"/>
          </p:cNvSpPr>
          <p:nvPr>
            <p:ph type="title"/>
          </p:nvPr>
        </p:nvSpPr>
        <p:spPr>
          <a:xfrm>
            <a:off x="609600" y="365125"/>
            <a:ext cx="6420980" cy="1235075"/>
          </a:xfrm>
        </p:spPr>
        <p:txBody>
          <a:bodyPr>
            <a:normAutofit fontScale="90000"/>
          </a:bodyPr>
          <a:lstStyle/>
          <a:p>
            <a:r>
              <a:rPr lang="en-US" dirty="0"/>
              <a:t>Sample Floor Plan for Facility without Rooms</a:t>
            </a:r>
            <a:endParaRPr lang="en-CA" dirty="0"/>
          </a:p>
        </p:txBody>
      </p:sp>
      <p:pic>
        <p:nvPicPr>
          <p:cNvPr id="4" name="Picture 2">
            <a:extLst>
              <a:ext uri="{FF2B5EF4-FFF2-40B4-BE49-F238E27FC236}">
                <a16:creationId xmlns:a16="http://schemas.microsoft.com/office/drawing/2014/main" id="{576F0ACA-1353-42A5-5C93-37622BA732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4864" y="480053"/>
            <a:ext cx="4731630" cy="6148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921403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39111-7419-4CEE-E9C7-7031C4B31FE8}"/>
              </a:ext>
            </a:extLst>
          </p:cNvPr>
          <p:cNvSpPr>
            <a:spLocks noGrp="1"/>
          </p:cNvSpPr>
          <p:nvPr>
            <p:ph type="title"/>
          </p:nvPr>
        </p:nvSpPr>
        <p:spPr>
          <a:xfrm>
            <a:off x="609600" y="365125"/>
            <a:ext cx="6420980" cy="1235075"/>
          </a:xfrm>
        </p:spPr>
        <p:txBody>
          <a:bodyPr>
            <a:normAutofit fontScale="90000"/>
          </a:bodyPr>
          <a:lstStyle/>
          <a:p>
            <a:r>
              <a:rPr lang="en-US" dirty="0"/>
              <a:t>Sample Sleeping Area Set Up (NSEMO 2009)</a:t>
            </a:r>
            <a:endParaRPr lang="en-CA" dirty="0"/>
          </a:p>
        </p:txBody>
      </p:sp>
      <p:pic>
        <p:nvPicPr>
          <p:cNvPr id="3" name="Picture 2">
            <a:extLst>
              <a:ext uri="{FF2B5EF4-FFF2-40B4-BE49-F238E27FC236}">
                <a16:creationId xmlns:a16="http://schemas.microsoft.com/office/drawing/2014/main" id="{F8378E58-12C2-BF30-7EE0-E1C982DB50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4015" y="365125"/>
            <a:ext cx="4432374" cy="5924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120923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39111-7419-4CEE-E9C7-7031C4B31FE8}"/>
              </a:ext>
            </a:extLst>
          </p:cNvPr>
          <p:cNvSpPr>
            <a:spLocks noGrp="1"/>
          </p:cNvSpPr>
          <p:nvPr>
            <p:ph type="title"/>
          </p:nvPr>
        </p:nvSpPr>
        <p:spPr>
          <a:xfrm>
            <a:off x="609600" y="365125"/>
            <a:ext cx="6420980" cy="1235075"/>
          </a:xfrm>
        </p:spPr>
        <p:txBody>
          <a:bodyPr>
            <a:normAutofit fontScale="90000"/>
          </a:bodyPr>
          <a:lstStyle/>
          <a:p>
            <a:r>
              <a:rPr lang="en-US" dirty="0"/>
              <a:t>Sample Sleeping Area Set Up (Kamloops 2003)</a:t>
            </a:r>
            <a:endParaRPr lang="en-CA" dirty="0"/>
          </a:p>
        </p:txBody>
      </p:sp>
      <p:pic>
        <p:nvPicPr>
          <p:cNvPr id="4" name="Picture 2">
            <a:extLst>
              <a:ext uri="{FF2B5EF4-FFF2-40B4-BE49-F238E27FC236}">
                <a16:creationId xmlns:a16="http://schemas.microsoft.com/office/drawing/2014/main" id="{D53FC05D-4B78-92B8-E65C-53F4817658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6520" y="132346"/>
            <a:ext cx="4685037" cy="5624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50911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F8288-2D74-7FDD-CBD2-776CB9C2D351}"/>
              </a:ext>
            </a:extLst>
          </p:cNvPr>
          <p:cNvSpPr>
            <a:spLocks noGrp="1"/>
          </p:cNvSpPr>
          <p:nvPr>
            <p:ph type="title"/>
          </p:nvPr>
        </p:nvSpPr>
        <p:spPr>
          <a:xfrm>
            <a:off x="1511166" y="365125"/>
            <a:ext cx="9141000" cy="1235075"/>
          </a:xfrm>
        </p:spPr>
        <p:txBody>
          <a:bodyPr anchor="ctr">
            <a:normAutofit/>
          </a:bodyPr>
          <a:lstStyle/>
          <a:p>
            <a:r>
              <a:rPr lang="en-US" dirty="0"/>
              <a:t>Guidelines</a:t>
            </a:r>
            <a:endParaRPr lang="en-CA" dirty="0"/>
          </a:p>
        </p:txBody>
      </p:sp>
      <p:pic>
        <p:nvPicPr>
          <p:cNvPr id="4" name="Picture 3" descr="A group of people in a check-in area&#10;&#10;Description automatically generated">
            <a:extLst>
              <a:ext uri="{FF2B5EF4-FFF2-40B4-BE49-F238E27FC236}">
                <a16:creationId xmlns:a16="http://schemas.microsoft.com/office/drawing/2014/main" id="{A04F7011-5182-F7D3-EEF0-7357ED827E4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470" b="30240"/>
          <a:stretch/>
        </p:blipFill>
        <p:spPr>
          <a:xfrm>
            <a:off x="1511166" y="1965325"/>
            <a:ext cx="10071234" cy="4206875"/>
          </a:xfrm>
          <a:prstGeom prst="rect">
            <a:avLst/>
          </a:prstGeom>
          <a:noFill/>
          <a:ln>
            <a:noFill/>
          </a:ln>
          <a:effectLst>
            <a:softEdge rad="112500"/>
          </a:effectLst>
        </p:spPr>
      </p:pic>
    </p:spTree>
    <p:custDataLst>
      <p:tags r:id="rId1"/>
    </p:custDataLst>
    <p:extLst>
      <p:ext uri="{BB962C8B-B14F-4D97-AF65-F5344CB8AC3E}">
        <p14:creationId xmlns:p14="http://schemas.microsoft.com/office/powerpoint/2010/main" val="2630113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69959-AA55-A55F-D851-35024E61427F}"/>
              </a:ext>
            </a:extLst>
          </p:cNvPr>
          <p:cNvSpPr>
            <a:spLocks noGrp="1"/>
          </p:cNvSpPr>
          <p:nvPr>
            <p:ph type="title"/>
          </p:nvPr>
        </p:nvSpPr>
        <p:spPr/>
        <p:txBody>
          <a:bodyPr/>
          <a:lstStyle/>
          <a:p>
            <a:r>
              <a:rPr lang="en-US" dirty="0"/>
              <a:t>Demobilizing</a:t>
            </a:r>
            <a:endParaRPr lang="en-CA" dirty="0"/>
          </a:p>
        </p:txBody>
      </p:sp>
      <p:sp>
        <p:nvSpPr>
          <p:cNvPr id="3" name="Content Placeholder 2">
            <a:extLst>
              <a:ext uri="{FF2B5EF4-FFF2-40B4-BE49-F238E27FC236}">
                <a16:creationId xmlns:a16="http://schemas.microsoft.com/office/drawing/2014/main" id="{B6C68545-4072-30C5-F336-BF0F9DC39FBB}"/>
              </a:ext>
            </a:extLst>
          </p:cNvPr>
          <p:cNvSpPr>
            <a:spLocks noGrp="1"/>
          </p:cNvSpPr>
          <p:nvPr>
            <p:ph idx="1"/>
          </p:nvPr>
        </p:nvSpPr>
        <p:spPr/>
        <p:txBody>
          <a:bodyPr/>
          <a:lstStyle/>
          <a:p>
            <a:r>
              <a:rPr lang="en-US" dirty="0"/>
              <a:t>When certain functions are no longer needed, your supervisor will advise when it’s time to demobilize or deactivate.</a:t>
            </a:r>
          </a:p>
          <a:p>
            <a:endParaRPr lang="en-US" dirty="0"/>
          </a:p>
          <a:p>
            <a:r>
              <a:rPr lang="en-US" dirty="0"/>
              <a:t>Each function has a demobilization checklist.</a:t>
            </a:r>
          </a:p>
          <a:p>
            <a:pPr marL="0" indent="0">
              <a:buNone/>
            </a:pPr>
            <a:endParaRPr lang="en-US" dirty="0"/>
          </a:p>
          <a:p>
            <a:r>
              <a:rPr lang="en-US" dirty="0"/>
              <a:t>Checklists are available in the </a:t>
            </a:r>
            <a:r>
              <a:rPr lang="en-US" b="1" dirty="0"/>
              <a:t>Group Lodging Operation Guidelines </a:t>
            </a:r>
            <a:r>
              <a:rPr lang="en-US" dirty="0"/>
              <a:t>to ensure all the necessary tasks are completed before you leave.</a:t>
            </a:r>
          </a:p>
          <a:p>
            <a:endParaRPr lang="en-CA" dirty="0"/>
          </a:p>
        </p:txBody>
      </p:sp>
    </p:spTree>
    <p:custDataLst>
      <p:tags r:id="rId1"/>
    </p:custDataLst>
    <p:extLst>
      <p:ext uri="{BB962C8B-B14F-4D97-AF65-F5344CB8AC3E}">
        <p14:creationId xmlns:p14="http://schemas.microsoft.com/office/powerpoint/2010/main" val="1569214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778557-1383-5BC7-708B-363114244716}"/>
              </a:ext>
            </a:extLst>
          </p:cNvPr>
          <p:cNvSpPr>
            <a:spLocks noGrp="1"/>
          </p:cNvSpPr>
          <p:nvPr>
            <p:ph type="body" sz="quarter" idx="11"/>
          </p:nvPr>
        </p:nvSpPr>
        <p:spPr/>
        <p:txBody>
          <a:bodyPr/>
          <a:lstStyle/>
          <a:p>
            <a:pPr marL="0" indent="0">
              <a:buFontTx/>
              <a:buNone/>
              <a:defRPr/>
            </a:pPr>
            <a:r>
              <a:rPr lang="en-US" b="1" dirty="0"/>
              <a:t>In Small Groups</a:t>
            </a:r>
          </a:p>
          <a:p>
            <a:pPr marL="0" indent="0">
              <a:buFontTx/>
              <a:buNone/>
              <a:defRPr/>
            </a:pPr>
            <a:r>
              <a:rPr lang="en-US" b="0" dirty="0"/>
              <a:t>As a member of the local ESS team, you may encounter some of the following challenges when working in a GL facility.</a:t>
            </a:r>
          </a:p>
          <a:p>
            <a:pPr marL="0" indent="0">
              <a:buFontTx/>
              <a:buNone/>
              <a:defRPr/>
            </a:pPr>
            <a:r>
              <a:rPr lang="en-US" b="0" dirty="0"/>
              <a:t>Discuss what you would do in each of the provided scenarios.</a:t>
            </a:r>
            <a:endParaRPr lang="en-CA" b="0" dirty="0"/>
          </a:p>
        </p:txBody>
      </p:sp>
      <p:sp>
        <p:nvSpPr>
          <p:cNvPr id="3" name="Title 2">
            <a:extLst>
              <a:ext uri="{FF2B5EF4-FFF2-40B4-BE49-F238E27FC236}">
                <a16:creationId xmlns:a16="http://schemas.microsoft.com/office/drawing/2014/main" id="{AF2F57C1-1F0B-A32D-F2CE-609E0920B613}"/>
              </a:ext>
            </a:extLst>
          </p:cNvPr>
          <p:cNvSpPr>
            <a:spLocks noGrp="1"/>
          </p:cNvSpPr>
          <p:nvPr>
            <p:ph type="title"/>
          </p:nvPr>
        </p:nvSpPr>
        <p:spPr/>
        <p:txBody>
          <a:bodyPr/>
          <a:lstStyle/>
          <a:p>
            <a:r>
              <a:rPr lang="en-US" dirty="0"/>
              <a:t>Group Lodging Scenarios</a:t>
            </a:r>
            <a:endParaRPr lang="en-CA" dirty="0"/>
          </a:p>
        </p:txBody>
      </p:sp>
    </p:spTree>
    <p:custDataLst>
      <p:tags r:id="rId1"/>
    </p:custDataLst>
    <p:extLst>
      <p:ext uri="{BB962C8B-B14F-4D97-AF65-F5344CB8AC3E}">
        <p14:creationId xmlns:p14="http://schemas.microsoft.com/office/powerpoint/2010/main" val="304832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FE6E2F-4B9A-B1B1-EA32-246784ECDB46}"/>
              </a:ext>
            </a:extLst>
          </p:cNvPr>
          <p:cNvSpPr>
            <a:spLocks noGrp="1"/>
          </p:cNvSpPr>
          <p:nvPr>
            <p:ph type="body" sz="quarter" idx="11"/>
          </p:nvPr>
        </p:nvSpPr>
        <p:spPr/>
        <p:txBody>
          <a:bodyPr/>
          <a:lstStyle/>
          <a:p>
            <a:r>
              <a:rPr lang="en-US" dirty="0"/>
              <a:t>Any remaining questions about the content?</a:t>
            </a:r>
            <a:endParaRPr lang="en-CA" dirty="0"/>
          </a:p>
        </p:txBody>
      </p:sp>
    </p:spTree>
    <p:custDataLst>
      <p:tags r:id="rId1"/>
    </p:custDataLst>
    <p:extLst>
      <p:ext uri="{BB962C8B-B14F-4D97-AF65-F5344CB8AC3E}">
        <p14:creationId xmlns:p14="http://schemas.microsoft.com/office/powerpoint/2010/main" val="311219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00C85-5278-396A-0C10-E5D0856260DF}"/>
              </a:ext>
            </a:extLst>
          </p:cNvPr>
          <p:cNvSpPr>
            <a:spLocks noGrp="1"/>
          </p:cNvSpPr>
          <p:nvPr>
            <p:ph type="title"/>
          </p:nvPr>
        </p:nvSpPr>
        <p:spPr>
          <a:xfrm>
            <a:off x="609600" y="365125"/>
            <a:ext cx="10972800" cy="1235075"/>
          </a:xfrm>
        </p:spPr>
        <p:txBody>
          <a:bodyPr>
            <a:normAutofit/>
          </a:bodyPr>
          <a:lstStyle/>
          <a:p>
            <a:r>
              <a:rPr lang="en-US" dirty="0"/>
              <a:t>Quiz</a:t>
            </a:r>
            <a:endParaRPr lang="en-CA" dirty="0"/>
          </a:p>
        </p:txBody>
      </p:sp>
      <p:sp>
        <p:nvSpPr>
          <p:cNvPr id="3" name="Content Placeholder 2">
            <a:extLst>
              <a:ext uri="{FF2B5EF4-FFF2-40B4-BE49-F238E27FC236}">
                <a16:creationId xmlns:a16="http://schemas.microsoft.com/office/drawing/2014/main" id="{BD1D5BCA-964A-ED89-35D9-1C7BA8A49EE8}"/>
              </a:ext>
            </a:extLst>
          </p:cNvPr>
          <p:cNvSpPr>
            <a:spLocks noGrp="1"/>
          </p:cNvSpPr>
          <p:nvPr>
            <p:ph idx="1"/>
          </p:nvPr>
        </p:nvSpPr>
        <p:spPr>
          <a:xfrm>
            <a:off x="609600" y="1825624"/>
            <a:ext cx="10972800" cy="4346575"/>
          </a:xfrm>
        </p:spPr>
        <p:txBody>
          <a:bodyPr>
            <a:normAutofit/>
          </a:bodyPr>
          <a:lstStyle/>
          <a:p>
            <a:pPr marL="0" indent="0">
              <a:buNone/>
            </a:pPr>
            <a:endParaRPr lang="en-US" dirty="0"/>
          </a:p>
          <a:p>
            <a:pPr marL="0" indent="0">
              <a:buNone/>
            </a:pPr>
            <a:r>
              <a:rPr lang="en-US" dirty="0"/>
              <a:t>Get into small groups. Turn to the Course Completion section of your Participant Guide. Complete the quiz with your groups, with a score of 70% or above. You can take the quiz as many times as you like.</a:t>
            </a:r>
          </a:p>
          <a:p>
            <a:endParaRPr lang="en-US" dirty="0"/>
          </a:p>
          <a:p>
            <a:endParaRPr lang="en-US" dirty="0"/>
          </a:p>
          <a:p>
            <a:endParaRPr lang="en-CA" dirty="0"/>
          </a:p>
        </p:txBody>
      </p:sp>
    </p:spTree>
    <p:custDataLst>
      <p:tags r:id="rId1"/>
    </p:custDataLst>
    <p:extLst>
      <p:ext uri="{BB962C8B-B14F-4D97-AF65-F5344CB8AC3E}">
        <p14:creationId xmlns:p14="http://schemas.microsoft.com/office/powerpoint/2010/main" val="2052910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FE6E2F-4B9A-B1B1-EA32-246784ECDB46}"/>
              </a:ext>
            </a:extLst>
          </p:cNvPr>
          <p:cNvSpPr>
            <a:spLocks noGrp="1"/>
          </p:cNvSpPr>
          <p:nvPr>
            <p:ph type="body" sz="quarter" idx="11"/>
          </p:nvPr>
        </p:nvSpPr>
        <p:spPr>
          <a:xfrm>
            <a:off x="1768642" y="2526631"/>
            <a:ext cx="8654716" cy="3200400"/>
          </a:xfrm>
        </p:spPr>
        <p:txBody>
          <a:bodyPr>
            <a:normAutofit fontScale="92500"/>
          </a:bodyPr>
          <a:lstStyle/>
          <a:p>
            <a:r>
              <a:rPr lang="en-US" b="1" dirty="0"/>
              <a:t>Closing Activity</a:t>
            </a:r>
          </a:p>
          <a:p>
            <a:endParaRPr lang="en-US" b="1" dirty="0"/>
          </a:p>
          <a:p>
            <a:r>
              <a:rPr lang="en-US" dirty="0"/>
              <a:t>What is one thing you understand well after the course?</a:t>
            </a:r>
          </a:p>
          <a:p>
            <a:endParaRPr lang="en-US" dirty="0"/>
          </a:p>
          <a:p>
            <a:r>
              <a:rPr lang="en-US" dirty="0"/>
              <a:t>What is one thing you want to learn more about?</a:t>
            </a:r>
          </a:p>
        </p:txBody>
      </p:sp>
    </p:spTree>
    <p:custDataLst>
      <p:tags r:id="rId1"/>
    </p:custDataLst>
    <p:extLst>
      <p:ext uri="{BB962C8B-B14F-4D97-AF65-F5344CB8AC3E}">
        <p14:creationId xmlns:p14="http://schemas.microsoft.com/office/powerpoint/2010/main" val="1940039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2249A-C40A-EAB6-678B-0DB94351ED31}"/>
              </a:ext>
            </a:extLst>
          </p:cNvPr>
          <p:cNvSpPr>
            <a:spLocks noGrp="1"/>
          </p:cNvSpPr>
          <p:nvPr>
            <p:ph type="title"/>
          </p:nvPr>
        </p:nvSpPr>
        <p:spPr/>
        <p:txBody>
          <a:bodyPr/>
          <a:lstStyle/>
          <a:p>
            <a:r>
              <a:rPr lang="en-US" dirty="0"/>
              <a:t>Housekeeping</a:t>
            </a:r>
            <a:endParaRPr lang="en-CA" dirty="0"/>
          </a:p>
        </p:txBody>
      </p:sp>
      <p:pic>
        <p:nvPicPr>
          <p:cNvPr id="6" name="Graphic 5" descr="Toilet Paper outline">
            <a:extLst>
              <a:ext uri="{FF2B5EF4-FFF2-40B4-BE49-F238E27FC236}">
                <a16:creationId xmlns:a16="http://schemas.microsoft.com/office/drawing/2014/main" id="{450828D2-D5E7-3308-32FB-F517E76470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81350" y="2743200"/>
            <a:ext cx="1371600" cy="1371600"/>
          </a:xfrm>
          <a:prstGeom prst="rect">
            <a:avLst/>
          </a:prstGeom>
        </p:spPr>
      </p:pic>
      <p:pic>
        <p:nvPicPr>
          <p:cNvPr id="10" name="Graphic 9" descr="Exit outline">
            <a:extLst>
              <a:ext uri="{FF2B5EF4-FFF2-40B4-BE49-F238E27FC236}">
                <a16:creationId xmlns:a16="http://schemas.microsoft.com/office/drawing/2014/main" id="{5AE6EE9A-6207-F74C-C118-FACD1C13D78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2500" y="2775857"/>
            <a:ext cx="1371600" cy="1371600"/>
          </a:xfrm>
          <a:prstGeom prst="rect">
            <a:avLst/>
          </a:prstGeom>
        </p:spPr>
      </p:pic>
      <p:pic>
        <p:nvPicPr>
          <p:cNvPr id="12" name="Graphic 11" descr="Smart Phone outline">
            <a:extLst>
              <a:ext uri="{FF2B5EF4-FFF2-40B4-BE49-F238E27FC236}">
                <a16:creationId xmlns:a16="http://schemas.microsoft.com/office/drawing/2014/main" id="{C7132066-C6EC-2FA1-6FDF-8C508B6DD61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10200" y="2743200"/>
            <a:ext cx="1371600" cy="1371600"/>
          </a:xfrm>
          <a:prstGeom prst="rect">
            <a:avLst/>
          </a:prstGeom>
        </p:spPr>
      </p:pic>
      <p:pic>
        <p:nvPicPr>
          <p:cNvPr id="14" name="Graphic 13" descr="Document outline">
            <a:extLst>
              <a:ext uri="{FF2B5EF4-FFF2-40B4-BE49-F238E27FC236}">
                <a16:creationId xmlns:a16="http://schemas.microsoft.com/office/drawing/2014/main" id="{EDC50CE8-4798-E705-8ABE-ECB4A1D1BEA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867900" y="2775857"/>
            <a:ext cx="1371600" cy="1371600"/>
          </a:xfrm>
          <a:prstGeom prst="rect">
            <a:avLst/>
          </a:prstGeom>
        </p:spPr>
      </p:pic>
      <p:pic>
        <p:nvPicPr>
          <p:cNvPr id="24" name="Graphic 23" descr="Hourglass Finished outline">
            <a:extLst>
              <a:ext uri="{FF2B5EF4-FFF2-40B4-BE49-F238E27FC236}">
                <a16:creationId xmlns:a16="http://schemas.microsoft.com/office/drawing/2014/main" id="{732F1428-089F-2948-AECC-0E7380403F3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639050" y="2775857"/>
            <a:ext cx="1371600" cy="1371600"/>
          </a:xfrm>
          <a:prstGeom prst="rect">
            <a:avLst/>
          </a:prstGeom>
        </p:spPr>
      </p:pic>
      <p:sp>
        <p:nvSpPr>
          <p:cNvPr id="25" name="TextBox 24">
            <a:extLst>
              <a:ext uri="{FF2B5EF4-FFF2-40B4-BE49-F238E27FC236}">
                <a16:creationId xmlns:a16="http://schemas.microsoft.com/office/drawing/2014/main" id="{01E36773-0501-6644-5343-63BE6048D126}"/>
              </a:ext>
            </a:extLst>
          </p:cNvPr>
          <p:cNvSpPr txBox="1"/>
          <p:nvPr/>
        </p:nvSpPr>
        <p:spPr>
          <a:xfrm>
            <a:off x="609600" y="4147457"/>
            <a:ext cx="2057400" cy="914400"/>
          </a:xfrm>
          <a:prstGeom prst="rect">
            <a:avLst/>
          </a:prstGeom>
          <a:noFill/>
        </p:spPr>
        <p:txBody>
          <a:bodyPr wrap="square" rtlCol="0">
            <a:normAutofit/>
          </a:bodyPr>
          <a:lstStyle/>
          <a:p>
            <a:pPr algn="ctr"/>
            <a:r>
              <a:rPr lang="en-US" dirty="0"/>
              <a:t>Emergency Exits</a:t>
            </a:r>
            <a:endParaRPr lang="en-CA" dirty="0"/>
          </a:p>
        </p:txBody>
      </p:sp>
      <p:sp>
        <p:nvSpPr>
          <p:cNvPr id="26" name="TextBox 25">
            <a:extLst>
              <a:ext uri="{FF2B5EF4-FFF2-40B4-BE49-F238E27FC236}">
                <a16:creationId xmlns:a16="http://schemas.microsoft.com/office/drawing/2014/main" id="{BC558D66-FAE9-41AD-0636-2F3D54DCBAEF}"/>
              </a:ext>
            </a:extLst>
          </p:cNvPr>
          <p:cNvSpPr txBox="1"/>
          <p:nvPr/>
        </p:nvSpPr>
        <p:spPr>
          <a:xfrm>
            <a:off x="2838450" y="4147457"/>
            <a:ext cx="2057400" cy="914400"/>
          </a:xfrm>
          <a:prstGeom prst="rect">
            <a:avLst/>
          </a:prstGeom>
          <a:noFill/>
        </p:spPr>
        <p:txBody>
          <a:bodyPr wrap="square" rtlCol="0">
            <a:normAutofit/>
          </a:bodyPr>
          <a:lstStyle/>
          <a:p>
            <a:pPr algn="ctr"/>
            <a:r>
              <a:rPr lang="en-US" dirty="0"/>
              <a:t>Washrooms</a:t>
            </a:r>
            <a:endParaRPr lang="en-CA" dirty="0"/>
          </a:p>
        </p:txBody>
      </p:sp>
      <p:sp>
        <p:nvSpPr>
          <p:cNvPr id="27" name="TextBox 26">
            <a:extLst>
              <a:ext uri="{FF2B5EF4-FFF2-40B4-BE49-F238E27FC236}">
                <a16:creationId xmlns:a16="http://schemas.microsoft.com/office/drawing/2014/main" id="{CFFF1E55-73FB-894A-D6AA-59048B3CCCF7}"/>
              </a:ext>
            </a:extLst>
          </p:cNvPr>
          <p:cNvSpPr txBox="1"/>
          <p:nvPr/>
        </p:nvSpPr>
        <p:spPr>
          <a:xfrm>
            <a:off x="5067300" y="4147457"/>
            <a:ext cx="2057400" cy="914400"/>
          </a:xfrm>
          <a:prstGeom prst="rect">
            <a:avLst/>
          </a:prstGeom>
          <a:noFill/>
        </p:spPr>
        <p:txBody>
          <a:bodyPr wrap="square" rtlCol="0">
            <a:normAutofit/>
          </a:bodyPr>
          <a:lstStyle/>
          <a:p>
            <a:pPr algn="ctr"/>
            <a:r>
              <a:rPr lang="en-US" dirty="0"/>
              <a:t>Phone Use</a:t>
            </a:r>
            <a:endParaRPr lang="en-CA" dirty="0"/>
          </a:p>
        </p:txBody>
      </p:sp>
      <p:sp>
        <p:nvSpPr>
          <p:cNvPr id="28" name="TextBox 27">
            <a:extLst>
              <a:ext uri="{FF2B5EF4-FFF2-40B4-BE49-F238E27FC236}">
                <a16:creationId xmlns:a16="http://schemas.microsoft.com/office/drawing/2014/main" id="{1E377667-5F1D-042A-F4E7-EE78B9B156DD}"/>
              </a:ext>
            </a:extLst>
          </p:cNvPr>
          <p:cNvSpPr txBox="1"/>
          <p:nvPr/>
        </p:nvSpPr>
        <p:spPr>
          <a:xfrm>
            <a:off x="7296150" y="4147457"/>
            <a:ext cx="2057400" cy="914400"/>
          </a:xfrm>
          <a:prstGeom prst="rect">
            <a:avLst/>
          </a:prstGeom>
          <a:noFill/>
        </p:spPr>
        <p:txBody>
          <a:bodyPr wrap="square" rtlCol="0">
            <a:normAutofit/>
          </a:bodyPr>
          <a:lstStyle/>
          <a:p>
            <a:pPr algn="ctr"/>
            <a:r>
              <a:rPr lang="en-US" dirty="0"/>
              <a:t>Breaks</a:t>
            </a:r>
            <a:endParaRPr lang="en-CA" dirty="0"/>
          </a:p>
        </p:txBody>
      </p:sp>
      <p:sp>
        <p:nvSpPr>
          <p:cNvPr id="29" name="TextBox 28">
            <a:extLst>
              <a:ext uri="{FF2B5EF4-FFF2-40B4-BE49-F238E27FC236}">
                <a16:creationId xmlns:a16="http://schemas.microsoft.com/office/drawing/2014/main" id="{7579C1F3-7A8C-C9E5-445D-2FC1CD858410}"/>
              </a:ext>
            </a:extLst>
          </p:cNvPr>
          <p:cNvSpPr txBox="1"/>
          <p:nvPr/>
        </p:nvSpPr>
        <p:spPr>
          <a:xfrm>
            <a:off x="9525000" y="4147457"/>
            <a:ext cx="2057400" cy="914400"/>
          </a:xfrm>
          <a:prstGeom prst="rect">
            <a:avLst/>
          </a:prstGeom>
          <a:noFill/>
        </p:spPr>
        <p:txBody>
          <a:bodyPr wrap="square" rtlCol="0">
            <a:normAutofit/>
          </a:bodyPr>
          <a:lstStyle/>
          <a:p>
            <a:pPr algn="ctr"/>
            <a:r>
              <a:rPr lang="en-US" dirty="0"/>
              <a:t>Materials</a:t>
            </a:r>
            <a:endParaRPr lang="en-CA" dirty="0"/>
          </a:p>
        </p:txBody>
      </p:sp>
      <p:pic>
        <p:nvPicPr>
          <p:cNvPr id="43" name="Content Placeholder 42" descr="Clipboard Checked outline">
            <a:extLst>
              <a:ext uri="{FF2B5EF4-FFF2-40B4-BE49-F238E27FC236}">
                <a16:creationId xmlns:a16="http://schemas.microsoft.com/office/drawing/2014/main" id="{FC770935-75F1-6ED7-39CF-F9A165F795AA}"/>
              </a:ext>
            </a:extLst>
          </p:cNvPr>
          <p:cNvPicPr>
            <a:picLocks noGrp="1" noChangeAspect="1"/>
          </p:cNvPicPr>
          <p:nvPr>
            <p:ph idx="1"/>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96766" y="525462"/>
            <a:ext cx="914400" cy="914400"/>
          </a:xfrm>
        </p:spPr>
      </p:pic>
    </p:spTree>
    <p:custDataLst>
      <p:tags r:id="rId1"/>
    </p:custDataLst>
    <p:extLst>
      <p:ext uri="{BB962C8B-B14F-4D97-AF65-F5344CB8AC3E}">
        <p14:creationId xmlns:p14="http://schemas.microsoft.com/office/powerpoint/2010/main" val="2812452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95B94-51B3-AA82-DBFD-72D9297A6DEF}"/>
              </a:ext>
            </a:extLst>
          </p:cNvPr>
          <p:cNvSpPr>
            <a:spLocks noGrp="1"/>
          </p:cNvSpPr>
          <p:nvPr>
            <p:ph type="title"/>
          </p:nvPr>
        </p:nvSpPr>
        <p:spPr>
          <a:xfrm>
            <a:off x="609600" y="365125"/>
            <a:ext cx="5977659" cy="1235075"/>
          </a:xfrm>
        </p:spPr>
        <p:txBody>
          <a:bodyPr>
            <a:normAutofit fontScale="90000"/>
          </a:bodyPr>
          <a:lstStyle/>
          <a:p>
            <a:r>
              <a:rPr lang="en-US" dirty="0"/>
              <a:t>Course Completion Forms</a:t>
            </a:r>
            <a:endParaRPr lang="en-CA" dirty="0"/>
          </a:p>
        </p:txBody>
      </p:sp>
      <p:sp>
        <p:nvSpPr>
          <p:cNvPr id="3" name="Content Placeholder 2">
            <a:extLst>
              <a:ext uri="{FF2B5EF4-FFF2-40B4-BE49-F238E27FC236}">
                <a16:creationId xmlns:a16="http://schemas.microsoft.com/office/drawing/2014/main" id="{A1D34CF8-4E28-5D73-394D-6B476D3A8222}"/>
              </a:ext>
            </a:extLst>
          </p:cNvPr>
          <p:cNvSpPr>
            <a:spLocks noGrp="1"/>
          </p:cNvSpPr>
          <p:nvPr>
            <p:ph idx="1"/>
          </p:nvPr>
        </p:nvSpPr>
        <p:spPr>
          <a:xfrm>
            <a:off x="609599" y="1825624"/>
            <a:ext cx="10748211" cy="4346575"/>
          </a:xfrm>
        </p:spPr>
        <p:txBody>
          <a:bodyPr>
            <a:normAutofit/>
          </a:bodyPr>
          <a:lstStyle/>
          <a:p>
            <a:pPr marL="0" indent="0">
              <a:buNone/>
            </a:pPr>
            <a:r>
              <a:rPr lang="en-US" dirty="0"/>
              <a:t>To have course completion recorded by JIBC:</a:t>
            </a:r>
          </a:p>
          <a:p>
            <a:pPr marL="0" indent="0">
              <a:buNone/>
            </a:pPr>
            <a:r>
              <a:rPr lang="en-US" dirty="0"/>
              <a:t>Fill out the </a:t>
            </a:r>
            <a:r>
              <a:rPr lang="en-US" b="1" dirty="0"/>
              <a:t>ESS Course Completion Form </a:t>
            </a:r>
            <a:r>
              <a:rPr lang="en-US" dirty="0"/>
              <a:t>and </a:t>
            </a:r>
            <a:r>
              <a:rPr lang="en-US" b="1" dirty="0"/>
              <a:t>Student Information Form* </a:t>
            </a:r>
            <a:r>
              <a:rPr lang="en-US" dirty="0"/>
              <a:t>in your Participant Guide and return it to your facilitator.</a:t>
            </a:r>
          </a:p>
          <a:p>
            <a:pPr marL="0" indent="0">
              <a:buNone/>
            </a:pPr>
            <a:endParaRPr lang="en-US" dirty="0"/>
          </a:p>
          <a:p>
            <a:pPr marL="0" indent="0">
              <a:buNone/>
            </a:pPr>
            <a:r>
              <a:rPr lang="en-US" dirty="0"/>
              <a:t>After JIBC enters the information into the student records system, the paper copies will be destroyed.</a:t>
            </a:r>
          </a:p>
          <a:p>
            <a:pPr marL="0" indent="0">
              <a:buNone/>
            </a:pPr>
            <a:endParaRPr lang="en-US" dirty="0"/>
          </a:p>
          <a:p>
            <a:pPr marL="0" indent="0">
              <a:buNone/>
            </a:pPr>
            <a:r>
              <a:rPr lang="en-US" sz="2000" dirty="0"/>
              <a:t>*You only need to fill out the Student Information Form if you don’t have a JIBC student number</a:t>
            </a:r>
            <a:endParaRPr lang="en-CA" sz="2000" dirty="0"/>
          </a:p>
        </p:txBody>
      </p:sp>
    </p:spTree>
    <p:custDataLst>
      <p:tags r:id="rId1"/>
    </p:custDataLst>
    <p:extLst>
      <p:ext uri="{BB962C8B-B14F-4D97-AF65-F5344CB8AC3E}">
        <p14:creationId xmlns:p14="http://schemas.microsoft.com/office/powerpoint/2010/main" val="3820040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1BED5-BA56-D3F0-4FA5-4BEEFC5CDDB7}"/>
              </a:ext>
            </a:extLst>
          </p:cNvPr>
          <p:cNvSpPr>
            <a:spLocks noGrp="1"/>
          </p:cNvSpPr>
          <p:nvPr>
            <p:ph type="title"/>
          </p:nvPr>
        </p:nvSpPr>
        <p:spPr/>
        <p:txBody>
          <a:bodyPr anchor="ctr"/>
          <a:lstStyle/>
          <a:p>
            <a:pPr algn="ctr"/>
            <a:r>
              <a:rPr lang="en-US" dirty="0"/>
              <a:t>Thank you!</a:t>
            </a:r>
            <a:endParaRPr lang="en-CA" dirty="0"/>
          </a:p>
        </p:txBody>
      </p:sp>
      <p:sp>
        <p:nvSpPr>
          <p:cNvPr id="3" name="Text Placeholder 2">
            <a:extLst>
              <a:ext uri="{FF2B5EF4-FFF2-40B4-BE49-F238E27FC236}">
                <a16:creationId xmlns:a16="http://schemas.microsoft.com/office/drawing/2014/main" id="{F642AA38-F6AE-EC42-D75A-313C6F691647}"/>
              </a:ext>
            </a:extLst>
          </p:cNvPr>
          <p:cNvSpPr>
            <a:spLocks noGrp="1"/>
          </p:cNvSpPr>
          <p:nvPr>
            <p:ph type="body" idx="1"/>
          </p:nvPr>
        </p:nvSpPr>
        <p:spPr/>
        <p:txBody>
          <a:bodyPr/>
          <a:lstStyle/>
          <a:p>
            <a:pPr algn="ctr"/>
            <a:r>
              <a:rPr lang="en-US" dirty="0"/>
              <a:t>Information about the JIBC ESS Training Program</a:t>
            </a:r>
          </a:p>
          <a:p>
            <a:pPr algn="ctr"/>
            <a:r>
              <a:rPr lang="en-US" dirty="0"/>
              <a:t>Website: jibc.ca/</a:t>
            </a:r>
            <a:r>
              <a:rPr lang="en-US" dirty="0" err="1"/>
              <a:t>ess</a:t>
            </a:r>
            <a:endParaRPr lang="en-US" dirty="0"/>
          </a:p>
          <a:p>
            <a:pPr algn="ctr"/>
            <a:r>
              <a:rPr lang="en-US" dirty="0"/>
              <a:t>Email: ess@jibc.ca</a:t>
            </a:r>
            <a:endParaRPr lang="en-CA" dirty="0"/>
          </a:p>
        </p:txBody>
      </p:sp>
    </p:spTree>
    <p:custDataLst>
      <p:tags r:id="rId1"/>
    </p:custDataLst>
    <p:extLst>
      <p:ext uri="{BB962C8B-B14F-4D97-AF65-F5344CB8AC3E}">
        <p14:creationId xmlns:p14="http://schemas.microsoft.com/office/powerpoint/2010/main" val="2628542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58FA88A-4B60-6EF7-AC8E-6F8DA7326C72}"/>
              </a:ext>
            </a:extLst>
          </p:cNvPr>
          <p:cNvSpPr>
            <a:spLocks noGrp="1"/>
          </p:cNvSpPr>
          <p:nvPr>
            <p:ph type="body" sz="quarter" idx="12"/>
          </p:nvPr>
        </p:nvSpPr>
        <p:spPr/>
        <p:txBody>
          <a:bodyPr/>
          <a:lstStyle/>
          <a:p>
            <a:r>
              <a:rPr lang="en-US" dirty="0">
                <a:highlight>
                  <a:srgbClr val="FFFF00"/>
                </a:highlight>
              </a:rPr>
              <a:t>Information about instructor.</a:t>
            </a:r>
            <a:endParaRPr lang="en-CA" dirty="0">
              <a:highlight>
                <a:srgbClr val="FFFF00"/>
              </a:highlight>
            </a:endParaRPr>
          </a:p>
        </p:txBody>
      </p:sp>
      <p:sp>
        <p:nvSpPr>
          <p:cNvPr id="5" name="Text Placeholder 4">
            <a:extLst>
              <a:ext uri="{FF2B5EF4-FFF2-40B4-BE49-F238E27FC236}">
                <a16:creationId xmlns:a16="http://schemas.microsoft.com/office/drawing/2014/main" id="{7B5E188D-3C00-6025-305E-AC72A127DD23}"/>
              </a:ext>
            </a:extLst>
          </p:cNvPr>
          <p:cNvSpPr>
            <a:spLocks noGrp="1"/>
          </p:cNvSpPr>
          <p:nvPr>
            <p:ph type="body" sz="quarter" idx="16"/>
          </p:nvPr>
        </p:nvSpPr>
        <p:spPr/>
        <p:txBody>
          <a:bodyPr/>
          <a:lstStyle/>
          <a:p>
            <a:r>
              <a:rPr lang="en-US" dirty="0">
                <a:highlight>
                  <a:srgbClr val="FFFF00"/>
                </a:highlight>
              </a:rPr>
              <a:t>Information about instructor.</a:t>
            </a:r>
            <a:endParaRPr lang="en-CA" dirty="0">
              <a:highlight>
                <a:srgbClr val="FFFF00"/>
              </a:highlight>
            </a:endParaRPr>
          </a:p>
        </p:txBody>
      </p:sp>
      <p:sp>
        <p:nvSpPr>
          <p:cNvPr id="6" name="Text Placeholder 5">
            <a:extLst>
              <a:ext uri="{FF2B5EF4-FFF2-40B4-BE49-F238E27FC236}">
                <a16:creationId xmlns:a16="http://schemas.microsoft.com/office/drawing/2014/main" id="{7FF84262-C654-9FDD-E992-30738B28456B}"/>
              </a:ext>
            </a:extLst>
          </p:cNvPr>
          <p:cNvSpPr>
            <a:spLocks noGrp="1"/>
          </p:cNvSpPr>
          <p:nvPr>
            <p:ph type="body" sz="quarter" idx="17"/>
          </p:nvPr>
        </p:nvSpPr>
        <p:spPr/>
        <p:txBody>
          <a:bodyPr/>
          <a:lstStyle/>
          <a:p>
            <a:r>
              <a:rPr lang="en-US" dirty="0">
                <a:highlight>
                  <a:srgbClr val="FFFF00"/>
                </a:highlight>
              </a:rPr>
              <a:t>Instructor Name Here</a:t>
            </a:r>
            <a:endParaRPr lang="en-CA" dirty="0">
              <a:highlight>
                <a:srgbClr val="FFFF00"/>
              </a:highlight>
            </a:endParaRPr>
          </a:p>
        </p:txBody>
      </p:sp>
      <p:sp>
        <p:nvSpPr>
          <p:cNvPr id="7" name="Text Placeholder 6">
            <a:extLst>
              <a:ext uri="{FF2B5EF4-FFF2-40B4-BE49-F238E27FC236}">
                <a16:creationId xmlns:a16="http://schemas.microsoft.com/office/drawing/2014/main" id="{E5E55478-18D9-F2EC-51DB-2862306356CC}"/>
              </a:ext>
            </a:extLst>
          </p:cNvPr>
          <p:cNvSpPr>
            <a:spLocks noGrp="1"/>
          </p:cNvSpPr>
          <p:nvPr>
            <p:ph type="body" sz="quarter" idx="18"/>
          </p:nvPr>
        </p:nvSpPr>
        <p:spPr/>
        <p:txBody>
          <a:bodyPr/>
          <a:lstStyle/>
          <a:p>
            <a:r>
              <a:rPr lang="en-US" dirty="0">
                <a:highlight>
                  <a:srgbClr val="FFFF00"/>
                </a:highlight>
              </a:rPr>
              <a:t>Instructor Name Here</a:t>
            </a:r>
            <a:endParaRPr lang="en-CA" dirty="0">
              <a:highlight>
                <a:srgbClr val="FFFF00"/>
              </a:highlight>
            </a:endParaRPr>
          </a:p>
        </p:txBody>
      </p:sp>
      <p:sp>
        <p:nvSpPr>
          <p:cNvPr id="2" name="Title 1">
            <a:extLst>
              <a:ext uri="{FF2B5EF4-FFF2-40B4-BE49-F238E27FC236}">
                <a16:creationId xmlns:a16="http://schemas.microsoft.com/office/drawing/2014/main" id="{F4B839D3-869F-4E62-1753-F8FF69D7BAFA}"/>
              </a:ext>
            </a:extLst>
          </p:cNvPr>
          <p:cNvSpPr>
            <a:spLocks noGrp="1"/>
          </p:cNvSpPr>
          <p:nvPr>
            <p:ph type="title"/>
          </p:nvPr>
        </p:nvSpPr>
        <p:spPr>
          <a:xfrm>
            <a:off x="463270" y="296862"/>
            <a:ext cx="10972800" cy="1235075"/>
          </a:xfrm>
        </p:spPr>
        <p:txBody>
          <a:bodyPr/>
          <a:lstStyle/>
          <a:p>
            <a:r>
              <a:rPr lang="en-US" dirty="0"/>
              <a:t>Instructor Introductions</a:t>
            </a:r>
            <a:endParaRPr lang="en-CA" dirty="0"/>
          </a:p>
        </p:txBody>
      </p:sp>
      <p:sp>
        <p:nvSpPr>
          <p:cNvPr id="9" name="Subtitle 8">
            <a:extLst>
              <a:ext uri="{FF2B5EF4-FFF2-40B4-BE49-F238E27FC236}">
                <a16:creationId xmlns:a16="http://schemas.microsoft.com/office/drawing/2014/main" id="{A81DB83E-2E9A-0C6B-EC20-7A8F93F6C010}"/>
              </a:ext>
            </a:extLst>
          </p:cNvPr>
          <p:cNvSpPr>
            <a:spLocks noGrp="1"/>
          </p:cNvSpPr>
          <p:nvPr>
            <p:ph type="subTitle" idx="1"/>
          </p:nvPr>
        </p:nvSpPr>
        <p:spPr/>
        <p:txBody>
          <a:bodyPr/>
          <a:lstStyle/>
          <a:p>
            <a:endParaRPr lang="en-CA"/>
          </a:p>
        </p:txBody>
      </p:sp>
    </p:spTree>
    <p:custDataLst>
      <p:tags r:id="rId1"/>
    </p:custDataLst>
    <p:extLst>
      <p:ext uri="{BB962C8B-B14F-4D97-AF65-F5344CB8AC3E}">
        <p14:creationId xmlns:p14="http://schemas.microsoft.com/office/powerpoint/2010/main" val="1648969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4E4C96-B6E1-9B13-264B-FC4DA6D487CB}"/>
              </a:ext>
            </a:extLst>
          </p:cNvPr>
          <p:cNvSpPr>
            <a:spLocks noGrp="1"/>
          </p:cNvSpPr>
          <p:nvPr>
            <p:ph type="body" sz="quarter" idx="11"/>
          </p:nvPr>
        </p:nvSpPr>
        <p:spPr/>
        <p:txBody>
          <a:bodyPr/>
          <a:lstStyle/>
          <a:p>
            <a:r>
              <a:rPr lang="en-US" dirty="0"/>
              <a:t>Icebreaker Question</a:t>
            </a:r>
            <a:endParaRPr lang="en-CA" dirty="0"/>
          </a:p>
        </p:txBody>
      </p:sp>
    </p:spTree>
    <p:custDataLst>
      <p:tags r:id="rId1"/>
    </p:custDataLst>
    <p:extLst>
      <p:ext uri="{BB962C8B-B14F-4D97-AF65-F5344CB8AC3E}">
        <p14:creationId xmlns:p14="http://schemas.microsoft.com/office/powerpoint/2010/main" val="1596346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90554-A498-4579-75B3-C561F824E6BE}"/>
              </a:ext>
            </a:extLst>
          </p:cNvPr>
          <p:cNvSpPr>
            <a:spLocks noGrp="1"/>
          </p:cNvSpPr>
          <p:nvPr>
            <p:ph type="title"/>
          </p:nvPr>
        </p:nvSpPr>
        <p:spPr/>
        <p:txBody>
          <a:bodyPr/>
          <a:lstStyle/>
          <a:p>
            <a:r>
              <a:rPr lang="en-US" dirty="0"/>
              <a:t>Learning Outcomes</a:t>
            </a:r>
            <a:endParaRPr lang="en-CA" dirty="0"/>
          </a:p>
        </p:txBody>
      </p:sp>
      <p:sp>
        <p:nvSpPr>
          <p:cNvPr id="4" name="Content Placeholder 3">
            <a:extLst>
              <a:ext uri="{FF2B5EF4-FFF2-40B4-BE49-F238E27FC236}">
                <a16:creationId xmlns:a16="http://schemas.microsoft.com/office/drawing/2014/main" id="{ABD8A372-5993-E95D-70FC-0C37673C5974}"/>
              </a:ext>
            </a:extLst>
          </p:cNvPr>
          <p:cNvSpPr>
            <a:spLocks noGrp="1"/>
          </p:cNvSpPr>
          <p:nvPr>
            <p:ph idx="1"/>
          </p:nvPr>
        </p:nvSpPr>
        <p:spPr/>
        <p:txBody>
          <a:bodyPr/>
          <a:lstStyle/>
          <a:p>
            <a:pPr marL="0" indent="0">
              <a:buNone/>
            </a:pPr>
            <a:r>
              <a:rPr lang="en-US" dirty="0"/>
              <a:t>Upon completion of this course, you will be able to:</a:t>
            </a:r>
          </a:p>
          <a:p>
            <a:r>
              <a:rPr lang="en-US" dirty="0"/>
              <a:t>Describe the services provided in group lodging</a:t>
            </a:r>
          </a:p>
          <a:p>
            <a:r>
              <a:rPr lang="en-US" dirty="0"/>
              <a:t>Explain the roles and responsibilities of the functions in group lodging</a:t>
            </a:r>
          </a:p>
          <a:p>
            <a:r>
              <a:rPr lang="en-US" dirty="0"/>
              <a:t>Outline how to set-up and work in group lodging</a:t>
            </a:r>
          </a:p>
          <a:p>
            <a:endParaRPr lang="en-CA" dirty="0"/>
          </a:p>
        </p:txBody>
      </p:sp>
    </p:spTree>
    <p:custDataLst>
      <p:tags r:id="rId1"/>
    </p:custDataLst>
    <p:extLst>
      <p:ext uri="{BB962C8B-B14F-4D97-AF65-F5344CB8AC3E}">
        <p14:creationId xmlns:p14="http://schemas.microsoft.com/office/powerpoint/2010/main" val="1135179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FC163-0ED4-DC63-FAC8-48D14B86E1D3}"/>
              </a:ext>
            </a:extLst>
          </p:cNvPr>
          <p:cNvSpPr>
            <a:spLocks noGrp="1"/>
          </p:cNvSpPr>
          <p:nvPr>
            <p:ph type="title"/>
          </p:nvPr>
        </p:nvSpPr>
        <p:spPr>
          <a:xfrm>
            <a:off x="609600" y="1600200"/>
            <a:ext cx="10972800" cy="2989263"/>
          </a:xfrm>
        </p:spPr>
        <p:txBody>
          <a:bodyPr/>
          <a:lstStyle/>
          <a:p>
            <a:r>
              <a:rPr lang="en-US" dirty="0"/>
              <a:t>Module 1:</a:t>
            </a:r>
            <a:br>
              <a:rPr lang="en-US" dirty="0"/>
            </a:br>
            <a:r>
              <a:rPr lang="en-US" dirty="0"/>
              <a:t>Preparing to be an ESS Responder</a:t>
            </a:r>
            <a:endParaRPr lang="en-CA" dirty="0"/>
          </a:p>
        </p:txBody>
      </p:sp>
    </p:spTree>
    <p:custDataLst>
      <p:tags r:id="rId1"/>
    </p:custDataLst>
    <p:extLst>
      <p:ext uri="{BB962C8B-B14F-4D97-AF65-F5344CB8AC3E}">
        <p14:creationId xmlns:p14="http://schemas.microsoft.com/office/powerpoint/2010/main" val="2954363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B6534F-376E-B23B-2F73-82814C13A995}"/>
              </a:ext>
            </a:extLst>
          </p:cNvPr>
          <p:cNvSpPr>
            <a:spLocks noGrp="1"/>
          </p:cNvSpPr>
          <p:nvPr>
            <p:ph type="body" sz="quarter" idx="11"/>
          </p:nvPr>
        </p:nvSpPr>
        <p:spPr/>
        <p:txBody>
          <a:bodyPr/>
          <a:lstStyle/>
          <a:p>
            <a:r>
              <a:rPr lang="en-US" dirty="0"/>
              <a:t>What is group lodging?</a:t>
            </a:r>
            <a:endParaRPr lang="en-CA" dirty="0"/>
          </a:p>
        </p:txBody>
      </p:sp>
    </p:spTree>
    <p:custDataLst>
      <p:tags r:id="rId1"/>
    </p:custDataLst>
    <p:extLst>
      <p:ext uri="{BB962C8B-B14F-4D97-AF65-F5344CB8AC3E}">
        <p14:creationId xmlns:p14="http://schemas.microsoft.com/office/powerpoint/2010/main" val="2100601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450725-ABED-DC13-BFE2-639F9E539DD0}"/>
              </a:ext>
            </a:extLst>
          </p:cNvPr>
          <p:cNvSpPr>
            <a:spLocks noGrp="1"/>
          </p:cNvSpPr>
          <p:nvPr>
            <p:ph type="body" sz="quarter" idx="11"/>
          </p:nvPr>
        </p:nvSpPr>
        <p:spPr/>
        <p:txBody>
          <a:bodyPr/>
          <a:lstStyle/>
          <a:p>
            <a:r>
              <a:rPr lang="en-US" altLang="en-US" dirty="0">
                <a:solidFill>
                  <a:srgbClr val="000000"/>
                </a:solidFill>
                <a:latin typeface="Arial" panose="020B0604020202020204" pitchFamily="34" charset="0"/>
                <a:cs typeface="Arial" panose="020B0604020202020204" pitchFamily="34" charset="0"/>
              </a:rPr>
              <a:t>What would you like to see in place at a group lodging </a:t>
            </a:r>
            <a:r>
              <a:rPr lang="en-US" altLang="en-US" dirty="0">
                <a:solidFill>
                  <a:srgbClr val="000000"/>
                </a:solidFill>
              </a:rPr>
              <a:t>facility </a:t>
            </a:r>
            <a:r>
              <a:rPr lang="en-US" altLang="en-US" dirty="0">
                <a:solidFill>
                  <a:srgbClr val="000000"/>
                </a:solidFill>
                <a:latin typeface="Arial" panose="020B0604020202020204" pitchFamily="34" charset="0"/>
                <a:cs typeface="Arial" panose="020B0604020202020204" pitchFamily="34" charset="0"/>
              </a:rPr>
              <a:t>that would ease your concerns about staying there?</a:t>
            </a:r>
            <a:endParaRPr lang="en-CA" dirty="0"/>
          </a:p>
        </p:txBody>
      </p:sp>
    </p:spTree>
    <p:custDataLst>
      <p:tags r:id="rId1"/>
    </p:custDataLst>
    <p:extLst>
      <p:ext uri="{BB962C8B-B14F-4D97-AF65-F5344CB8AC3E}">
        <p14:creationId xmlns:p14="http://schemas.microsoft.com/office/powerpoint/2010/main" val="36004112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fDSR0he9"/>
  <p:tag name="ARTICULATE_SLIDE_THUMBNAIL_REFRESH" val="1"/>
  <p:tag name="ARTICULATE_PROJECT_OPEN" val="0"/>
  <p:tag name="ARTICULATE_SLIDE_COUNT" val="3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ESS Community">
      <a:dk1>
        <a:sysClr val="windowText" lastClr="000000"/>
      </a:dk1>
      <a:lt1>
        <a:sysClr val="window" lastClr="FFFFFF"/>
      </a:lt1>
      <a:dk2>
        <a:srgbClr val="333333"/>
      </a:dk2>
      <a:lt2>
        <a:srgbClr val="E7E6E6"/>
      </a:lt2>
      <a:accent1>
        <a:srgbClr val="005DA6"/>
      </a:accent1>
      <a:accent2>
        <a:srgbClr val="FF8A5F"/>
      </a:accent2>
      <a:accent3>
        <a:srgbClr val="C4D7E9"/>
      </a:accent3>
      <a:accent4>
        <a:srgbClr val="FFC000"/>
      </a:accent4>
      <a:accent5>
        <a:srgbClr val="A83636"/>
      </a:accent5>
      <a:accent6>
        <a:srgbClr val="53A276"/>
      </a:accent6>
      <a:hlink>
        <a:srgbClr val="005DA6"/>
      </a:hlink>
      <a:folHlink>
        <a:srgbClr val="52A27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RG-#### Course Name Unbranded Community Presentation" id="{AB35EECA-C6D6-452F-A092-34A15B69D8B5}" vid="{837951B2-C3A2-491E-B2AB-1081EAFC38D5}"/>
    </a:ext>
  </a:extLst>
</a:theme>
</file>

<file path=ppt/theme/theme2.xml><?xml version="1.0" encoding="utf-8"?>
<a:theme xmlns:a="http://schemas.openxmlformats.org/drawingml/2006/main" name="1_Office Theme">
  <a:themeElements>
    <a:clrScheme name="ESS Community">
      <a:dk1>
        <a:sysClr val="windowText" lastClr="000000"/>
      </a:dk1>
      <a:lt1>
        <a:sysClr val="window" lastClr="FFFFFF"/>
      </a:lt1>
      <a:dk2>
        <a:srgbClr val="333333"/>
      </a:dk2>
      <a:lt2>
        <a:srgbClr val="E7E6E6"/>
      </a:lt2>
      <a:accent1>
        <a:srgbClr val="005DA6"/>
      </a:accent1>
      <a:accent2>
        <a:srgbClr val="FF8A5F"/>
      </a:accent2>
      <a:accent3>
        <a:srgbClr val="C4D7E9"/>
      </a:accent3>
      <a:accent4>
        <a:srgbClr val="FFC000"/>
      </a:accent4>
      <a:accent5>
        <a:srgbClr val="A83636"/>
      </a:accent5>
      <a:accent6>
        <a:srgbClr val="53A276"/>
      </a:accent6>
      <a:hlink>
        <a:srgbClr val="005DA6"/>
      </a:hlink>
      <a:folHlink>
        <a:srgbClr val="52A27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601EF518289F489A70781D1D5E214D" ma:contentTypeVersion="14" ma:contentTypeDescription="Create a new document." ma:contentTypeScope="" ma:versionID="3c92f739bd1ebc07c0a43f3c1ab93a4a">
  <xsd:schema xmlns:xsd="http://www.w3.org/2001/XMLSchema" xmlns:xs="http://www.w3.org/2001/XMLSchema" xmlns:p="http://schemas.microsoft.com/office/2006/metadata/properties" xmlns:ns3="e3f3769e-16b7-4eb1-8d4f-9ed9db6325f4" xmlns:ns4="79adaab8-7d3a-4edf-a6ee-cba0ccac62e6" targetNamespace="http://schemas.microsoft.com/office/2006/metadata/properties" ma:root="true" ma:fieldsID="705b9ba90c72e52150a87bef00e0224e" ns3:_="" ns4:_="">
    <xsd:import namespace="e3f3769e-16b7-4eb1-8d4f-9ed9db6325f4"/>
    <xsd:import namespace="79adaab8-7d3a-4edf-a6ee-cba0ccac62e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LengthInSeconds" minOccurs="0"/>
                <xsd:element ref="ns4:MediaServiceAutoKeyPoints" minOccurs="0"/>
                <xsd:element ref="ns4:MediaServiceKeyPoint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f3769e-16b7-4eb1-8d4f-9ed9db6325f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adaab8-7d3a-4edf-a6ee-cba0ccac62e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79adaab8-7d3a-4edf-a6ee-cba0ccac62e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C084C2-DD29-4B30-9D5D-5E61CC5EA5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f3769e-16b7-4eb1-8d4f-9ed9db6325f4"/>
    <ds:schemaRef ds:uri="79adaab8-7d3a-4edf-a6ee-cba0ccac62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35427A-631D-463B-828B-5FF4960EBDAA}">
  <ds:schemaRefs>
    <ds:schemaRef ds:uri="e3f3769e-16b7-4eb1-8d4f-9ed9db6325f4"/>
    <ds:schemaRef ds:uri="http://purl.org/dc/terms/"/>
    <ds:schemaRef ds:uri="http://schemas.microsoft.com/office/infopath/2007/PartnerControls"/>
    <ds:schemaRef ds:uri="http://schemas.openxmlformats.org/package/2006/metadata/core-properties"/>
    <ds:schemaRef ds:uri="http://purl.org/dc/dcmitype/"/>
    <ds:schemaRef ds:uri="http://schemas.microsoft.com/office/2006/documentManagement/types"/>
    <ds:schemaRef ds:uri="http://purl.org/dc/elements/1.1/"/>
    <ds:schemaRef ds:uri="http://www.w3.org/XML/1998/namespace"/>
    <ds:schemaRef ds:uri="79adaab8-7d3a-4edf-a6ee-cba0ccac62e6"/>
    <ds:schemaRef ds:uri="http://schemas.microsoft.com/office/2006/metadata/properties"/>
  </ds:schemaRefs>
</ds:datastoreItem>
</file>

<file path=customXml/itemProps3.xml><?xml version="1.0" encoding="utf-8"?>
<ds:datastoreItem xmlns:ds="http://schemas.openxmlformats.org/officeDocument/2006/customXml" ds:itemID="{9AEB5DF5-8156-413B-B140-2EA1CECFC6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EMRG-#### Course Name Unbranded Community Presentation</Template>
  <TotalTime>2937</TotalTime>
  <Words>5270</Words>
  <Application>Microsoft Office PowerPoint</Application>
  <PresentationFormat>Widescreen</PresentationFormat>
  <Paragraphs>431</Paragraphs>
  <Slides>31</Slides>
  <Notes>28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31</vt:i4>
      </vt:variant>
    </vt:vector>
  </HeadingPairs>
  <TitlesOfParts>
    <vt:vector size="36" baseType="lpstr">
      <vt:lpstr>Arial</vt:lpstr>
      <vt:lpstr>Calibri</vt:lpstr>
      <vt:lpstr>Symbol</vt:lpstr>
      <vt:lpstr>Office Theme</vt:lpstr>
      <vt:lpstr>1_Office Theme</vt:lpstr>
      <vt:lpstr>EMRG-1612 Introduction to Group Lodging</vt:lpstr>
      <vt:lpstr>PowerPoint Presentation</vt:lpstr>
      <vt:lpstr>Housekeeping</vt:lpstr>
      <vt:lpstr>Instructor Introductions</vt:lpstr>
      <vt:lpstr>PowerPoint Presentation</vt:lpstr>
      <vt:lpstr>Learning Outcomes</vt:lpstr>
      <vt:lpstr>Module 1: Preparing to be an ESS Responder</vt:lpstr>
      <vt:lpstr>PowerPoint Presentation</vt:lpstr>
      <vt:lpstr>PowerPoint Presentation</vt:lpstr>
      <vt:lpstr>About Group Lodging</vt:lpstr>
      <vt:lpstr>PowerPoint Presentation</vt:lpstr>
      <vt:lpstr>Matching Services</vt:lpstr>
      <vt:lpstr>Group Lodging Structure</vt:lpstr>
      <vt:lpstr>Five Primary Management Functions</vt:lpstr>
      <vt:lpstr>PowerPoint Presentation</vt:lpstr>
      <vt:lpstr>Task Cards</vt:lpstr>
      <vt:lpstr>Working in Group Lodging</vt:lpstr>
      <vt:lpstr>Working Group Lodging</vt:lpstr>
      <vt:lpstr>Group Lodging Set-Up</vt:lpstr>
      <vt:lpstr>Sample Floor Plan for Facility with Rooms</vt:lpstr>
      <vt:lpstr>Sample Floor Plan for Facility without Rooms</vt:lpstr>
      <vt:lpstr>Sample Sleeping Area Set Up (NSEMO 2009)</vt:lpstr>
      <vt:lpstr>Sample Sleeping Area Set Up (Kamloops 2003)</vt:lpstr>
      <vt:lpstr>Guidelines</vt:lpstr>
      <vt:lpstr>Demobilizing</vt:lpstr>
      <vt:lpstr>Group Lodging Scenarios</vt:lpstr>
      <vt:lpstr>PowerPoint Presentation</vt:lpstr>
      <vt:lpstr>Quiz</vt:lpstr>
      <vt:lpstr>PowerPoint Presentation</vt:lpstr>
      <vt:lpstr>Course Completion Forms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Weisz, Julie</dc:creator>
  <cp:lastModifiedBy>Weisz, Julie</cp:lastModifiedBy>
  <cp:revision>8</cp:revision>
  <dcterms:created xsi:type="dcterms:W3CDTF">2024-10-10T17:01:12Z</dcterms:created>
  <dcterms:modified xsi:type="dcterms:W3CDTF">2024-12-14T20:29:47Z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0336729F-9AF7-4223-AA13-1995A9F3E318</vt:lpwstr>
  </property>
  <property fmtid="{D5CDD505-2E9C-101B-9397-08002B2CF9AE}" pid="3" name="ArticulatePath">
    <vt:lpwstr>Presentation1</vt:lpwstr>
  </property>
  <property fmtid="{D5CDD505-2E9C-101B-9397-08002B2CF9AE}" pid="4" name="ContentTypeId">
    <vt:lpwstr>0x0101006D601EF518289F489A70781D1D5E214D</vt:lpwstr>
  </property>
</Properties>
</file>